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83C_1FC57C65.xml" ContentType="application/vnd.ms-powerpoint.comments+xml"/>
  <Override PartName="/ppt/notesSlides/notesSlide4.xml" ContentType="application/vnd.openxmlformats-officedocument.presentationml.notesSlide+xml"/>
  <Override PartName="/ppt/comments/modernComment_83D_5E94FBE5.xml" ContentType="application/vnd.ms-powerpoint.comments+xml"/>
  <Override PartName="/ppt/notesSlides/notesSlide5.xml" ContentType="application/vnd.openxmlformats-officedocument.presentationml.notesSlide+xml"/>
  <Override PartName="/ppt/comments/modernComment_83E_7F83460E.xml" ContentType="application/vnd.ms-powerpoint.comments+xml"/>
  <Override PartName="/ppt/notesSlides/notesSlide6.xml" ContentType="application/vnd.openxmlformats-officedocument.presentationml.notesSlide+xml"/>
  <Override PartName="/ppt/comments/modernComment_83F_9C10FDF8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854_15437FD.xml" ContentType="application/vnd.ms-powerpoint.comments+xml"/>
  <Override PartName="/ppt/notesSlides/notesSlide22.xml" ContentType="application/vnd.openxmlformats-officedocument.presentationml.notesSlide+xml"/>
  <Override PartName="/ppt/comments/modernComment_855_C964A81C.xml" ContentType="application/vnd.ms-powerpoint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modernComment_871_85247E9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modernComment_876_484830CC.xml" ContentType="application/vnd.ms-powerpoint.comments+xml"/>
  <Override PartName="/ppt/notesSlides/notesSlide56.xml" ContentType="application/vnd.openxmlformats-officedocument.presentationml.notesSlide+xml"/>
  <Override PartName="/ppt/comments/modernComment_877_8EB06A1F.xml" ContentType="application/vnd.ms-powerpoint.comment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omments/modernComment_88C_DE2069.xml" ContentType="application/vnd.ms-powerpoint.comments+xml"/>
  <Override PartName="/ppt/notesSlides/notesSlide7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7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81.xml" ContentType="application/vnd.openxmlformats-officedocument.presentationml.notesSlide+xml"/>
  <Override PartName="/ppt/comments/modernComment_891_8155A5B3.xml" ContentType="application/vnd.ms-powerpoint.comments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8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8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comments/modernComment_89C_246B7FA2.xml" ContentType="application/vnd.ms-powerpoint.comments+xml"/>
  <Override PartName="/ppt/notesSlides/notesSlide9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94.xml" ContentType="application/vnd.openxmlformats-officedocument.presentationml.notesSlide+xml"/>
  <Override PartName="/ppt/comments/modernComment_89E_C8DB3C09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omments/modernComment_8A9_940BEFCF.xml" ContentType="application/vnd.ms-powerpoint.comments+xml"/>
  <Override PartName="/ppt/notesSlides/notesSlide98.xml" ContentType="application/vnd.openxmlformats-officedocument.presentationml.notesSlide+xml"/>
  <Override PartName="/ppt/comments/modernComment_8AA_D36C6EF5.xml" ContentType="application/vnd.ms-powerpoint.comments+xml"/>
  <Override PartName="/ppt/notesSlides/notesSlide99.xml" ContentType="application/vnd.openxmlformats-officedocument.presentationml.notesSlide+xml"/>
  <Override PartName="/ppt/comments/modernComment_8AB_B7CD7AA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2106" r:id="rId2"/>
    <p:sldId id="2107" r:id="rId3"/>
    <p:sldId id="2108" r:id="rId4"/>
    <p:sldId id="2109" r:id="rId5"/>
    <p:sldId id="2110" r:id="rId6"/>
    <p:sldId id="2111" r:id="rId7"/>
    <p:sldId id="2112" r:id="rId8"/>
    <p:sldId id="2113" r:id="rId9"/>
    <p:sldId id="2114" r:id="rId10"/>
    <p:sldId id="2115" r:id="rId11"/>
    <p:sldId id="2116" r:id="rId12"/>
    <p:sldId id="2117" r:id="rId13"/>
    <p:sldId id="2118" r:id="rId14"/>
    <p:sldId id="2119" r:id="rId15"/>
    <p:sldId id="2120" r:id="rId16"/>
    <p:sldId id="2121" r:id="rId17"/>
    <p:sldId id="2122" r:id="rId18"/>
    <p:sldId id="2123" r:id="rId19"/>
    <p:sldId id="2124" r:id="rId20"/>
    <p:sldId id="2125" r:id="rId21"/>
    <p:sldId id="2126" r:id="rId22"/>
    <p:sldId id="2127" r:id="rId23"/>
    <p:sldId id="2128" r:id="rId24"/>
    <p:sldId id="2129" r:id="rId25"/>
    <p:sldId id="2130" r:id="rId26"/>
    <p:sldId id="2131" r:id="rId27"/>
    <p:sldId id="2132" r:id="rId28"/>
    <p:sldId id="2133" r:id="rId29"/>
    <p:sldId id="2134" r:id="rId30"/>
    <p:sldId id="2135" r:id="rId31"/>
    <p:sldId id="2136" r:id="rId32"/>
    <p:sldId id="2137" r:id="rId33"/>
    <p:sldId id="2138" r:id="rId34"/>
    <p:sldId id="2139" r:id="rId35"/>
    <p:sldId id="2140" r:id="rId36"/>
    <p:sldId id="2141" r:id="rId37"/>
    <p:sldId id="2142" r:id="rId38"/>
    <p:sldId id="2143" r:id="rId39"/>
    <p:sldId id="2144" r:id="rId40"/>
    <p:sldId id="2145" r:id="rId41"/>
    <p:sldId id="2146" r:id="rId42"/>
    <p:sldId id="2147" r:id="rId43"/>
    <p:sldId id="2148" r:id="rId44"/>
    <p:sldId id="2149" r:id="rId45"/>
    <p:sldId id="2150" r:id="rId46"/>
    <p:sldId id="2151" r:id="rId47"/>
    <p:sldId id="2152" r:id="rId48"/>
    <p:sldId id="2153" r:id="rId49"/>
    <p:sldId id="2154" r:id="rId50"/>
    <p:sldId id="2155" r:id="rId51"/>
    <p:sldId id="2156" r:id="rId52"/>
    <p:sldId id="2157" r:id="rId53"/>
    <p:sldId id="2158" r:id="rId54"/>
    <p:sldId id="2159" r:id="rId55"/>
    <p:sldId id="2160" r:id="rId56"/>
    <p:sldId id="2161" r:id="rId57"/>
    <p:sldId id="2162" r:id="rId58"/>
    <p:sldId id="2163" r:id="rId59"/>
    <p:sldId id="2164" r:id="rId60"/>
    <p:sldId id="2165" r:id="rId61"/>
    <p:sldId id="2166" r:id="rId62"/>
    <p:sldId id="2167" r:id="rId63"/>
    <p:sldId id="2168" r:id="rId64"/>
    <p:sldId id="2169" r:id="rId65"/>
    <p:sldId id="2170" r:id="rId66"/>
    <p:sldId id="2171" r:id="rId67"/>
    <p:sldId id="2172" r:id="rId68"/>
    <p:sldId id="2173" r:id="rId69"/>
    <p:sldId id="2174" r:id="rId70"/>
    <p:sldId id="2175" r:id="rId71"/>
    <p:sldId id="2176" r:id="rId72"/>
    <p:sldId id="2177" r:id="rId73"/>
    <p:sldId id="2178" r:id="rId74"/>
    <p:sldId id="2179" r:id="rId75"/>
    <p:sldId id="2180" r:id="rId76"/>
    <p:sldId id="2181" r:id="rId77"/>
    <p:sldId id="2182" r:id="rId78"/>
    <p:sldId id="2183" r:id="rId79"/>
    <p:sldId id="2184" r:id="rId80"/>
    <p:sldId id="2185" r:id="rId81"/>
    <p:sldId id="2186" r:id="rId82"/>
    <p:sldId id="2187" r:id="rId83"/>
    <p:sldId id="2188" r:id="rId84"/>
    <p:sldId id="2189" r:id="rId85"/>
    <p:sldId id="2190" r:id="rId86"/>
    <p:sldId id="2191" r:id="rId87"/>
    <p:sldId id="2192" r:id="rId88"/>
    <p:sldId id="2193" r:id="rId89"/>
    <p:sldId id="2194" r:id="rId90"/>
    <p:sldId id="2195" r:id="rId91"/>
    <p:sldId id="2196" r:id="rId92"/>
    <p:sldId id="2197" r:id="rId93"/>
    <p:sldId id="2198" r:id="rId94"/>
    <p:sldId id="2199" r:id="rId95"/>
    <p:sldId id="2200" r:id="rId96"/>
    <p:sldId id="2201" r:id="rId97"/>
    <p:sldId id="2202" r:id="rId98"/>
    <p:sldId id="2203" r:id="rId99"/>
    <p:sldId id="2204" r:id="rId100"/>
    <p:sldId id="2205" r:id="rId101"/>
    <p:sldId id="2206" r:id="rId102"/>
    <p:sldId id="2207" r:id="rId103"/>
    <p:sldId id="2208" r:id="rId104"/>
    <p:sldId id="2209" r:id="rId105"/>
    <p:sldId id="2210" r:id="rId106"/>
    <p:sldId id="2211" r:id="rId107"/>
    <p:sldId id="2212" r:id="rId108"/>
    <p:sldId id="2213" r:id="rId109"/>
    <p:sldId id="2214" r:id="rId110"/>
    <p:sldId id="2215" r:id="rId111"/>
    <p:sldId id="2216" r:id="rId112"/>
    <p:sldId id="2217" r:id="rId113"/>
    <p:sldId id="2218" r:id="rId114"/>
    <p:sldId id="2219" r:id="rId115"/>
    <p:sldId id="2220" r:id="rId116"/>
    <p:sldId id="2221" r:id="rId1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F9"/>
    <a:srgbClr val="255ED3"/>
    <a:srgbClr val="FC6A00"/>
    <a:srgbClr val="00EF00"/>
    <a:srgbClr val="ACB6E6"/>
    <a:srgbClr val="FFD9D5"/>
    <a:srgbClr val="A0A9B4"/>
    <a:srgbClr val="FFD9DB"/>
    <a:srgbClr val="AFB8C3"/>
    <a:srgbClr val="D7C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88C98-265E-4544-BCBF-13B6AF9F89F9}" v="2842" dt="2023-04-26T14:39:42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88"/>
    <p:restoredTop sz="81497"/>
  </p:normalViewPr>
  <p:slideViewPr>
    <p:cSldViewPr snapToGrid="0" snapToObjects="1">
      <p:cViewPr varScale="1">
        <p:scale>
          <a:sx n="103" d="100"/>
          <a:sy n="103" d="100"/>
        </p:scale>
        <p:origin x="928" y="176"/>
      </p:cViewPr>
      <p:guideLst/>
    </p:cSldViewPr>
  </p:slideViewPr>
  <p:outlineViewPr>
    <p:cViewPr>
      <p:scale>
        <a:sx n="33" d="100"/>
        <a:sy n="33" d="100"/>
      </p:scale>
      <p:origin x="0" y="-41408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8/10/relationships/authors" Target="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johnshopkins-my.sharepoint.com/personal/dkhasha1_jh_edu/Documents/scratc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livejohnshopkins-my.sharepoint.com/personal/dkhasha1_jh_edu/Documents/scratc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[m]T0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Sheet2!$A$2:$A$3</c:f>
              <c:strCache>
                <c:ptCount val="2"/>
                <c:pt idx="0">
                  <c:v>Evaluated on Super-NaturalInstructions </c:v>
                </c:pt>
                <c:pt idx="1">
                  <c:v>Evaluated on xP3</c:v>
                </c:pt>
              </c:strCache>
            </c:strRef>
          </c:cat>
          <c:val>
            <c:numRef>
              <c:f>Sheet2!$B$2:$B$3</c:f>
              <c:numCache>
                <c:formatCode>General</c:formatCode>
                <c:ptCount val="2"/>
                <c:pt idx="0">
                  <c:v>32.299999999999997</c:v>
                </c:pt>
                <c:pt idx="1">
                  <c:v>57.7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2-3C45-9A54-18D020AA1FA6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[m]Tk-Instruct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Sheet2!$A$2:$A$3</c:f>
              <c:strCache>
                <c:ptCount val="2"/>
                <c:pt idx="0">
                  <c:v>Evaluated on Super-NaturalInstructions </c:v>
                </c:pt>
                <c:pt idx="1">
                  <c:v>Evaluated on xP3</c:v>
                </c:pt>
              </c:strCache>
            </c:strRef>
          </c:cat>
          <c:val>
            <c:numRef>
              <c:f>Sheet2!$C$2:$C$3</c:f>
              <c:numCache>
                <c:formatCode>General</c:formatCode>
                <c:ptCount val="2"/>
                <c:pt idx="0">
                  <c:v>62</c:v>
                </c:pt>
                <c:pt idx="1">
                  <c:v>34.799999999999997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22-3C45-9A54-18D020AA1F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74032735"/>
        <c:axId val="1147679375"/>
      </c:barChart>
      <c:catAx>
        <c:axId val="11740327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147679375"/>
        <c:crosses val="autoZero"/>
        <c:auto val="1"/>
        <c:lblAlgn val="ctr"/>
        <c:lblOffset val="100"/>
        <c:noMultiLvlLbl val="0"/>
      </c:catAx>
      <c:valAx>
        <c:axId val="1147679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1174032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Avenir Book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73976769548704446"/>
          <c:y val="0.18602678571428571"/>
          <c:w val="0.18112342024209319"/>
          <c:h val="0.5633439960629921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[scratch.xlsx]Sheet1!$B$1</c:f>
              <c:strCache>
                <c:ptCount val="1"/>
                <c:pt idx="0">
                  <c:v>Yes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[scratch.xlsx]Sheet1!$A$2:$A$5</c:f>
              <c:strCache>
                <c:ptCount val="4"/>
                <c:pt idx="0">
                  <c:v>Does the instruction describe a valid task?</c:v>
                </c:pt>
                <c:pt idx="1">
                  <c:v>Is the input appropriate for the instruction?</c:v>
                </c:pt>
                <c:pt idx="2">
                  <c:v>Is the output a correct and acceptable response to the instruction and input?</c:v>
                </c:pt>
                <c:pt idx="3">
                  <c:v>All fields are valid.</c:v>
                </c:pt>
              </c:strCache>
            </c:strRef>
          </c:cat>
          <c:val>
            <c:numRef>
              <c:f>[scratch.xlsx]Sheet1!$B$2:$B$5</c:f>
              <c:numCache>
                <c:formatCode>0%</c:formatCode>
                <c:ptCount val="4"/>
                <c:pt idx="0">
                  <c:v>0.92</c:v>
                </c:pt>
                <c:pt idx="1">
                  <c:v>0.79</c:v>
                </c:pt>
                <c:pt idx="2">
                  <c:v>0.57999999999999996</c:v>
                </c:pt>
                <c:pt idx="3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F1-3B43-A2ED-C43F04F3D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5641320"/>
        <c:axId val="577970440"/>
      </c:barChart>
      <c:catAx>
        <c:axId val="605641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577970440"/>
        <c:crosses val="autoZero"/>
        <c:auto val="1"/>
        <c:lblAlgn val="ctr"/>
        <c:lblOffset val="100"/>
        <c:noMultiLvlLbl val="0"/>
      </c:catAx>
      <c:valAx>
        <c:axId val="577970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in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ea typeface="+mn-ea"/>
                <a:cs typeface="+mn-cs"/>
              </a:defRPr>
            </a:pPr>
            <a:endParaRPr lang="en-US"/>
          </a:p>
        </c:txPr>
        <c:crossAx val="605641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968708330588452"/>
          <c:y val="0.12018123024444996"/>
          <c:w val="0.10514857637697557"/>
          <c:h val="7.87706839492553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 rtl="0">
        <a:defRPr sz="1600">
          <a:latin typeface="Avenir Book" panose="02000503020000020003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83C_1FC57C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087149-23A5-7440-8EDF-8F351E0833FF}" authorId="{AC97BE05-7214-46BD-569F-A0959E827800}" created="2023-04-23T12:17:17.427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TODO: Consider adding videos of chatbot output here … </a:t>
        </a:r>
      </a:p>
    </p188:txBody>
  </p188:cm>
</p188:cmLst>
</file>

<file path=ppt/comments/modernComment_83D_5E94FBE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087149-23A5-7440-8EDF-8F351E0833FF}" authorId="{AC97BE05-7214-46BD-569F-A0959E827800}" created="2023-04-23T12:17:17.427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TODO: Consider adding videos of chatbot output here … </a:t>
        </a:r>
      </a:p>
    </p188:txBody>
  </p188:cm>
</p188:cmLst>
</file>

<file path=ppt/comments/modernComment_83E_7F8346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087149-23A5-7440-8EDF-8F351E0833FF}" authorId="{AC97BE05-7214-46BD-569F-A0959E827800}" created="2023-04-23T12:17:17.427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TODO: Consider adding videos of chatbot output here … </a:t>
        </a:r>
      </a:p>
    </p188:txBody>
  </p188:cm>
</p188:cmLst>
</file>

<file path=ppt/comments/modernComment_83F_9C10FD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087149-23A5-7440-8EDF-8F351E0833FF}" authorId="{AC97BE05-7214-46BD-569F-A0959E827800}" created="2023-04-23T12:17:17.427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TODO: Consider adding videos of chatbot output here … </a:t>
        </a:r>
      </a:p>
    </p188:txBody>
  </p188:cm>
</p188:cmLst>
</file>

<file path=ppt/comments/modernComment_854_15437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D15F38-4A99-E640-97A0-779FD0D48870}" authorId="{AC97BE05-7214-46BD-569F-A0959E827800}" status="resolved" created="2023-04-24T15:12:31.534" complete="100000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comments/modernComment_855_C964A8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694EE7-1763-2E46-8FC5-2758B9152D0D}" authorId="{AC97BE05-7214-46BD-569F-A0959E827800}" status="resolved" created="2023-04-24T15:12:31.534">
    <pc:sldMkLst xmlns:pc="http://schemas.microsoft.com/office/powerpoint/2013/main/command">
      <pc:docMk/>
      <pc:sldMk cId="273686170" sldId="1989"/>
    </pc:sldMkLst>
    <p188:txBody>
      <a:bodyPr/>
      <a:lstStyle/>
      <a:p>
        <a:r>
          <a:rPr lang="en-US"/>
          <a:t>Also known as “Behavior Cloning” </a:t>
        </a:r>
      </a:p>
    </p188:txBody>
  </p188:cm>
</p188:cmLst>
</file>

<file path=ppt/comments/modernComment_871_8524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090470-B219-1C42-A890-241D1D3E59F4}" authorId="{AC97BE05-7214-46BD-569F-A0959E827800}" status="resolved" created="2023-04-24T00:11:04.033" complete="100000">
    <pc:sldMkLst xmlns:pc="http://schemas.microsoft.com/office/powerpoint/2013/main/command">
      <pc:docMk/>
      <pc:sldMk cId="4240043379" sldId="2039"/>
    </pc:sldMkLst>
    <p188:txBody>
      <a:bodyPr/>
      <a:lstStyle/>
      <a:p>
        <a:r>
          <a:rPr lang="en-US"/>
          <a:t>Typo: evaluated on </a:t>
        </a:r>
      </a:p>
    </p188:txBody>
  </p188:cm>
</p188:cmLst>
</file>

<file path=ppt/comments/modernComment_876_484830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BCE21E-7252-534B-B0BA-B19FC10239CC}" authorId="{AC97BE05-7214-46BD-569F-A0959E827800}" created="2023-04-23T18:41:16.472">
    <pc:sldMkLst xmlns:pc="http://schemas.microsoft.com/office/powerpoint/2013/main/command">
      <pc:docMk/>
      <pc:sldMk cId="0" sldId="279"/>
    </pc:sldMkLst>
    <p188:txBody>
      <a:bodyPr/>
      <a:lstStyle/>
      <a:p>
        <a:r>
          <a:rPr lang="en-US"/>
          <a:t>It is worth highlight that ICL is an extrapolator or innovator. 
it is not just repeating. It is broadening the scope. </a:t>
        </a:r>
      </a:p>
    </p188:txBody>
  </p188:cm>
</p188:cmLst>
</file>

<file path=ppt/comments/modernComment_877_8EB06A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BCE21E-7252-534B-B0BA-B19FC10239CC}" authorId="{AC97BE05-7214-46BD-569F-A0959E827800}" created="2023-04-23T18:41:16.472">
    <pc:sldMkLst xmlns:pc="http://schemas.microsoft.com/office/powerpoint/2013/main/command">
      <pc:docMk/>
      <pc:sldMk cId="0" sldId="279"/>
    </pc:sldMkLst>
    <p188:txBody>
      <a:bodyPr/>
      <a:lstStyle/>
      <a:p>
        <a:r>
          <a:rPr lang="en-US"/>
          <a:t>It is worth highlight that ICL is an extrapolator or innovator. 
it is not just repeating. It is broadening the scope. </a:t>
        </a:r>
      </a:p>
    </p188:txBody>
  </p188:cm>
</p188:cmLst>
</file>

<file path=ppt/comments/modernComment_88C_DE20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EF4F82-9364-B743-BBD8-962BF168893F}" authorId="{AC97BE05-7214-46BD-569F-A0959E827800}" status="resolved" created="2023-04-24T14:18:13.453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  <p188:cm id="{25AFBDC7-C2D1-8C49-A45D-22372DF06289}" authorId="{AC97BE05-7214-46BD-569F-A0959E827800}" status="resolved" created="2023-04-24T22:26:00.304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 I wanna highlight related work.
</a:t>
        </a:r>
      </a:p>
    </p188:txBody>
  </p188:cm>
</p188:cmLst>
</file>

<file path=ppt/comments/modernComment_891_8155A5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43A902-BD9E-8D44-A1B4-31F9231F80B5}" authorId="{AC97BE05-7214-46BD-569F-A0959E827800}" created="2023-04-24T14:18:53.082">
    <pc:sldMkLst xmlns:pc="http://schemas.microsoft.com/office/powerpoint/2013/main/command">
      <pc:docMk/>
      <pc:sldMk cId="3403595560" sldId="2055"/>
    </pc:sldMkLst>
    <p188:txBody>
      <a:bodyPr/>
      <a:lstStyle/>
      <a:p>
        <a:r>
          <a:rPr lang="en-US"/>
          <a:t>Might be a useful phrasing: Resurfacing its existing knowledge (no free lunch). </a:t>
        </a:r>
      </a:p>
    </p188:txBody>
  </p188:cm>
</p188:cmLst>
</file>

<file path=ppt/comments/modernComment_89C_246B7F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3BD03C-5C0F-D242-9C7D-D294201D1ED3}" authorId="{AC97BE05-7214-46BD-569F-A0959E827800}" created="2023-04-23T23:53:20.037">
    <pc:sldMkLst xmlns:pc="http://schemas.microsoft.com/office/powerpoint/2013/main/command">
      <pc:docMk/>
      <pc:sldMk cId="401452650" sldId="2058"/>
    </pc:sldMkLst>
    <p188:txBody>
      <a:bodyPr/>
      <a:lstStyle/>
      <a:p>
        <a:r>
          <a:rPr lang="en-US"/>
          <a:t>Could tie to “agent models” </a:t>
        </a:r>
      </a:p>
    </p188:txBody>
  </p188:cm>
</p188:cmLst>
</file>

<file path=ppt/comments/modernComment_89E_C8DB3C0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440E0B-2578-9349-B2E7-BB1D9AD1E26A}" authorId="{AC97BE05-7214-46BD-569F-A0959E827800}" created="2023-04-23T23:53:20.037">
    <pc:sldMkLst xmlns:pc="http://schemas.microsoft.com/office/powerpoint/2013/main/command">
      <pc:docMk/>
      <pc:sldMk cId="401452650" sldId="2058"/>
    </pc:sldMkLst>
    <p188:txBody>
      <a:bodyPr/>
      <a:lstStyle/>
      <a:p>
        <a:r>
          <a:rPr lang="en-US"/>
          <a:t>Could tie to “agent models” </a:t>
        </a:r>
      </a:p>
    </p188:txBody>
  </p188:cm>
</p188:cmLst>
</file>

<file path=ppt/comments/modernComment_8A9_940BEF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23FC5F-423B-D64C-B3E4-3FA237C1248F}" authorId="{AC97BE05-7214-46BD-569F-A0959E827800}" status="resolved" created="2023-04-24T14:18:13.453" complete="100000">
    <pc:sldMkLst xmlns:pc="http://schemas.microsoft.com/office/powerpoint/2013/main/command">
      <pc:docMk/>
      <pc:sldMk cId="0" sldId="292"/>
    </pc:sldMkLst>
    <p188:txBody>
      <a:bodyPr/>
      <a:lstStyle/>
      <a:p>
        <a:r>
          <a:rPr lang="en-US"/>
          <a:t>I wanna highlight: 
 - massive open-source impact of this work (e.g., Stanford Alpaca) 
 - I wanna highlight related work.
</a:t>
        </a:r>
      </a:p>
    </p188:txBody>
  </p188:cm>
</p188:cmLst>
</file>

<file path=ppt/comments/modernComment_8AA_D36C6E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C5B9AA-1EEC-684E-BABF-1D637DA6E88A}" authorId="{AC97BE05-7214-46BD-569F-A0959E827800}" status="resolved" created="2023-04-23T18:38:14.025">
    <pc:sldMkLst xmlns:pc="http://schemas.microsoft.com/office/powerpoint/2013/main/command">
      <pc:docMk/>
      <pc:sldMk cId="471951447" sldId="2043"/>
    </pc:sldMkLst>
    <p188:replyLst>
      <p188:reply id="{4C35EEE1-B119-B944-A174-24693AC17E7C}" authorId="{AC97BE05-7214-46BD-569F-A0959E827800}" created="2023-04-24T16:01:26.418">
        <p188:txBody>
          <a:bodyPr/>
          <a:lstStyle/>
          <a:p>
            <a:r>
              <a:rPr lang="en-US"/>
              <a:t>I am actually sure if it is good here or at the end. </a:t>
            </a:r>
          </a:p>
        </p188:txBody>
      </p188:reply>
    </p188:replyLst>
    <p188:txBody>
      <a:bodyPr/>
      <a:lstStyle/>
      <a:p>
        <a:r>
          <a:rPr lang="en-US"/>
          <a:t>This can actually come in the intro.</a:t>
        </a:r>
      </a:p>
    </p188:txBody>
  </p188:cm>
</p188:cmLst>
</file>

<file path=ppt/comments/modernComment_8AB_B7CD7A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16F1AC-D756-D249-AE38-5E485D6BEFA3}" authorId="{AC97BE05-7214-46BD-569F-A0959E827800}" status="resolved" created="2023-04-23T18:38:14.025" complete="100000">
    <pc:sldMkLst xmlns:pc="http://schemas.microsoft.com/office/powerpoint/2013/main/command">
      <pc:docMk/>
      <pc:sldMk cId="471951447" sldId="2043"/>
    </pc:sldMkLst>
    <p188:replyLst>
      <p188:reply id="{4C35EEE1-B119-B944-A174-24693AC17E7C}" authorId="{AC97BE05-7214-46BD-569F-A0959E827800}" created="2023-04-24T16:01:26.418">
        <p188:txBody>
          <a:bodyPr/>
          <a:lstStyle/>
          <a:p>
            <a:r>
              <a:rPr lang="en-US"/>
              <a:t>I am actually sure if it is good here or at the end. </a:t>
            </a:r>
          </a:p>
        </p188:txBody>
      </p188:reply>
    </p188:replyLst>
    <p188:txBody>
      <a:bodyPr/>
      <a:lstStyle/>
      <a:p>
        <a:r>
          <a:rPr lang="en-US"/>
          <a:t>This can actually come in the intro.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pPr rtl="0"/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pPr rtl="0"/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pPr rtl="0"/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(instruction-tune/RLHF)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#1: </a:t>
          </a:r>
        </a:p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Step #2/3: 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 or instruction-tune)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1"/>
      <dgm:spPr/>
    </dgm:pt>
    <dgm:pt modelId="{CD1E78D9-1C37-0641-952A-363FF533EAA3}" type="pres">
      <dgm:prSet presAssocID="{31D3B1CD-47A5-8145-A9E5-8C3719C062BB}" presName="connectorText" presStyleLbl="sibTrans2D1" presStyleIdx="0" presStyleCnt="1"/>
      <dgm:spPr/>
    </dgm:pt>
    <dgm:pt modelId="{3737C87E-1F59-9341-8BF7-2EFEB10C6D28}" type="pres">
      <dgm:prSet presAssocID="{2FAC68C7-A55A-EF40-87EE-A1F96207CF08}" presName="node" presStyleLbl="node1" presStyleIdx="1" presStyleCnt="2" custScaleX="202854">
        <dgm:presLayoutVars>
          <dgm:bulletEnabled val="1"/>
        </dgm:presLayoutVars>
      </dgm:prSet>
      <dgm:spPr/>
    </dgm:pt>
  </dgm:ptLst>
  <dgm:cxnLst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792736-9163-5E44-B940-F3F4CF8F565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EFD45820-6CB5-6E46-892C-40C79EC88D49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Pre-train</a:t>
          </a:r>
        </a:p>
      </dgm:t>
    </dgm:pt>
    <dgm:pt modelId="{43FA1DA3-81DE-BF42-8095-2370761DFF57}" type="par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31D3B1CD-47A5-8145-A9E5-8C3719C062BB}" type="sibTrans" cxnId="{E645B731-36DC-EF48-954B-2F2ACDBE082C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2FAC68C7-A55A-EF40-87EE-A1F96207CF08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(instruct-tune)</a:t>
          </a:r>
        </a:p>
      </dgm:t>
    </dgm:pt>
    <dgm:pt modelId="{16831F9D-2B7F-6440-A8B5-544769798531}" type="par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491EEE02-9E9A-F94E-94DB-315E9CA71098}" type="sibTrans" cxnId="{846A8516-ED33-DB4B-A99B-82A562C8C9B0}">
      <dgm:prSet/>
      <dgm:spPr/>
      <dgm:t>
        <a:bodyPr/>
        <a:lstStyle/>
        <a:p>
          <a:endParaRPr lang="en-US">
            <a:latin typeface="Avenir Book" panose="02000503020000020003" pitchFamily="2" charset="0"/>
          </a:endParaRPr>
        </a:p>
      </dgm:t>
    </dgm:pt>
    <dgm:pt modelId="{ACA7207C-512F-4740-BB70-87E43F2A26DD}">
      <dgm:prSet phldrT="[Text]"/>
      <dgm:spPr/>
      <dgm:t>
        <a:bodyPr/>
        <a:lstStyle/>
        <a:p>
          <a:pPr rtl="0"/>
          <a:r>
            <a:rPr lang="en-US" dirty="0">
              <a:latin typeface="Avenir Book" panose="02000503020000020003" pitchFamily="2" charset="0"/>
            </a:rPr>
            <a:t>Align </a:t>
          </a:r>
          <a:br>
            <a:rPr lang="en-US" dirty="0">
              <a:latin typeface="Avenir Book" panose="02000503020000020003" pitchFamily="2" charset="0"/>
            </a:rPr>
          </a:br>
          <a:r>
            <a:rPr lang="en-US" dirty="0">
              <a:latin typeface="Avenir Book" panose="02000503020000020003" pitchFamily="2" charset="0"/>
            </a:rPr>
            <a:t>(RLHF)</a:t>
          </a:r>
        </a:p>
      </dgm:t>
    </dgm:pt>
    <dgm:pt modelId="{E0058778-DDBF-FA40-810C-8A9CD4FBD9B3}" type="parTrans" cxnId="{30DD7969-2F2D-FF49-9FD1-09E5220FC76B}">
      <dgm:prSet/>
      <dgm:spPr/>
      <dgm:t>
        <a:bodyPr/>
        <a:lstStyle/>
        <a:p>
          <a:endParaRPr lang="en-US"/>
        </a:p>
      </dgm:t>
    </dgm:pt>
    <dgm:pt modelId="{7DD0E8AD-E604-774F-8DF1-004A6F78C0C3}" type="sibTrans" cxnId="{30DD7969-2F2D-FF49-9FD1-09E5220FC76B}">
      <dgm:prSet/>
      <dgm:spPr/>
      <dgm:t>
        <a:bodyPr/>
        <a:lstStyle/>
        <a:p>
          <a:endParaRPr lang="en-US"/>
        </a:p>
      </dgm:t>
    </dgm:pt>
    <dgm:pt modelId="{7E47E4EC-78B8-FE4B-99C1-86EFE752885F}" type="pres">
      <dgm:prSet presAssocID="{31792736-9163-5E44-B940-F3F4CF8F5651}" presName="Name0" presStyleCnt="0">
        <dgm:presLayoutVars>
          <dgm:dir/>
          <dgm:resizeHandles val="exact"/>
        </dgm:presLayoutVars>
      </dgm:prSet>
      <dgm:spPr/>
    </dgm:pt>
    <dgm:pt modelId="{9446EEE7-DB1E-7347-87BD-0552F95AF0A2}" type="pres">
      <dgm:prSet presAssocID="{EFD45820-6CB5-6E46-892C-40C79EC88D49}" presName="node" presStyleLbl="node1" presStyleIdx="0" presStyleCnt="3" custScaleX="69022">
        <dgm:presLayoutVars>
          <dgm:bulletEnabled val="1"/>
        </dgm:presLayoutVars>
      </dgm:prSet>
      <dgm:spPr/>
    </dgm:pt>
    <dgm:pt modelId="{53DA70F4-85DF-894C-BBEB-17AB10B12C30}" type="pres">
      <dgm:prSet presAssocID="{31D3B1CD-47A5-8145-A9E5-8C3719C062BB}" presName="sibTrans" presStyleLbl="sibTrans2D1" presStyleIdx="0" presStyleCnt="2"/>
      <dgm:spPr/>
    </dgm:pt>
    <dgm:pt modelId="{CD1E78D9-1C37-0641-952A-363FF533EAA3}" type="pres">
      <dgm:prSet presAssocID="{31D3B1CD-47A5-8145-A9E5-8C3719C062BB}" presName="connectorText" presStyleLbl="sibTrans2D1" presStyleIdx="0" presStyleCnt="2"/>
      <dgm:spPr/>
    </dgm:pt>
    <dgm:pt modelId="{3737C87E-1F59-9341-8BF7-2EFEB10C6D28}" type="pres">
      <dgm:prSet presAssocID="{2FAC68C7-A55A-EF40-87EE-A1F96207CF08}" presName="node" presStyleLbl="node1" presStyleIdx="1" presStyleCnt="3" custScaleX="100206">
        <dgm:presLayoutVars>
          <dgm:bulletEnabled val="1"/>
        </dgm:presLayoutVars>
      </dgm:prSet>
      <dgm:spPr/>
    </dgm:pt>
    <dgm:pt modelId="{71B8B649-A719-7F41-8717-F08186FF8D5B}" type="pres">
      <dgm:prSet presAssocID="{491EEE02-9E9A-F94E-94DB-315E9CA71098}" presName="sibTrans" presStyleLbl="sibTrans2D1" presStyleIdx="1" presStyleCnt="2"/>
      <dgm:spPr/>
    </dgm:pt>
    <dgm:pt modelId="{387B484B-331D-B74F-9C41-F8EB9565E08A}" type="pres">
      <dgm:prSet presAssocID="{491EEE02-9E9A-F94E-94DB-315E9CA71098}" presName="connectorText" presStyleLbl="sibTrans2D1" presStyleIdx="1" presStyleCnt="2"/>
      <dgm:spPr/>
    </dgm:pt>
    <dgm:pt modelId="{47024574-A5B6-6B49-B865-CA0FB3195B71}" type="pres">
      <dgm:prSet presAssocID="{ACA7207C-512F-4740-BB70-87E43F2A26DD}" presName="node" presStyleLbl="node1" presStyleIdx="2" presStyleCnt="3" custScaleX="70889">
        <dgm:presLayoutVars>
          <dgm:bulletEnabled val="1"/>
        </dgm:presLayoutVars>
      </dgm:prSet>
      <dgm:spPr/>
    </dgm:pt>
  </dgm:ptLst>
  <dgm:cxnLst>
    <dgm:cxn modelId="{39919A15-8E83-3F44-8757-A0ED12AB0630}" type="presOf" srcId="{ACA7207C-512F-4740-BB70-87E43F2A26DD}" destId="{47024574-A5B6-6B49-B865-CA0FB3195B71}" srcOrd="0" destOrd="0" presId="urn:microsoft.com/office/officeart/2005/8/layout/process1"/>
    <dgm:cxn modelId="{846A8516-ED33-DB4B-A99B-82A562C8C9B0}" srcId="{31792736-9163-5E44-B940-F3F4CF8F5651}" destId="{2FAC68C7-A55A-EF40-87EE-A1F96207CF08}" srcOrd="1" destOrd="0" parTransId="{16831F9D-2B7F-6440-A8B5-544769798531}" sibTransId="{491EEE02-9E9A-F94E-94DB-315E9CA71098}"/>
    <dgm:cxn modelId="{972C3221-14DA-B149-9DFF-B7BCE391220C}" type="presOf" srcId="{31D3B1CD-47A5-8145-A9E5-8C3719C062BB}" destId="{CD1E78D9-1C37-0641-952A-363FF533EAA3}" srcOrd="1" destOrd="0" presId="urn:microsoft.com/office/officeart/2005/8/layout/process1"/>
    <dgm:cxn modelId="{4D7E632E-0FA5-4441-B84C-5998E1FE81B5}" type="presOf" srcId="{31D3B1CD-47A5-8145-A9E5-8C3719C062BB}" destId="{53DA70F4-85DF-894C-BBEB-17AB10B12C30}" srcOrd="0" destOrd="0" presId="urn:microsoft.com/office/officeart/2005/8/layout/process1"/>
    <dgm:cxn modelId="{E645B731-36DC-EF48-954B-2F2ACDBE082C}" srcId="{31792736-9163-5E44-B940-F3F4CF8F5651}" destId="{EFD45820-6CB5-6E46-892C-40C79EC88D49}" srcOrd="0" destOrd="0" parTransId="{43FA1DA3-81DE-BF42-8095-2370761DFF57}" sibTransId="{31D3B1CD-47A5-8145-A9E5-8C3719C062BB}"/>
    <dgm:cxn modelId="{62C86654-A9A7-F049-B00B-60246CC72737}" type="presOf" srcId="{491EEE02-9E9A-F94E-94DB-315E9CA71098}" destId="{387B484B-331D-B74F-9C41-F8EB9565E08A}" srcOrd="1" destOrd="0" presId="urn:microsoft.com/office/officeart/2005/8/layout/process1"/>
    <dgm:cxn modelId="{30DD7969-2F2D-FF49-9FD1-09E5220FC76B}" srcId="{31792736-9163-5E44-B940-F3F4CF8F5651}" destId="{ACA7207C-512F-4740-BB70-87E43F2A26DD}" srcOrd="2" destOrd="0" parTransId="{E0058778-DDBF-FA40-810C-8A9CD4FBD9B3}" sibTransId="{7DD0E8AD-E604-774F-8DF1-004A6F78C0C3}"/>
    <dgm:cxn modelId="{88A6BEA9-684D-4845-AF3C-15CC8A5C5703}" type="presOf" srcId="{2FAC68C7-A55A-EF40-87EE-A1F96207CF08}" destId="{3737C87E-1F59-9341-8BF7-2EFEB10C6D28}" srcOrd="0" destOrd="0" presId="urn:microsoft.com/office/officeart/2005/8/layout/process1"/>
    <dgm:cxn modelId="{6799EBB3-CE3A-1046-B3B2-20C5ED206B18}" type="presOf" srcId="{491EEE02-9E9A-F94E-94DB-315E9CA71098}" destId="{71B8B649-A719-7F41-8717-F08186FF8D5B}" srcOrd="0" destOrd="0" presId="urn:microsoft.com/office/officeart/2005/8/layout/process1"/>
    <dgm:cxn modelId="{70B299B4-5F37-B649-9F6E-BC525602D5EF}" type="presOf" srcId="{EFD45820-6CB5-6E46-892C-40C79EC88D49}" destId="{9446EEE7-DB1E-7347-87BD-0552F95AF0A2}" srcOrd="0" destOrd="0" presId="urn:microsoft.com/office/officeart/2005/8/layout/process1"/>
    <dgm:cxn modelId="{FABEFEDA-DE78-F745-AE2A-EBA75C23B19F}" type="presOf" srcId="{31792736-9163-5E44-B940-F3F4CF8F5651}" destId="{7E47E4EC-78B8-FE4B-99C1-86EFE752885F}" srcOrd="0" destOrd="0" presId="urn:microsoft.com/office/officeart/2005/8/layout/process1"/>
    <dgm:cxn modelId="{286DBBD8-0E63-6E48-BCB6-B7585EA05337}" type="presParOf" srcId="{7E47E4EC-78B8-FE4B-99C1-86EFE752885F}" destId="{9446EEE7-DB1E-7347-87BD-0552F95AF0A2}" srcOrd="0" destOrd="0" presId="urn:microsoft.com/office/officeart/2005/8/layout/process1"/>
    <dgm:cxn modelId="{D64856D7-2144-4C49-BF4D-7B68E98700CA}" type="presParOf" srcId="{7E47E4EC-78B8-FE4B-99C1-86EFE752885F}" destId="{53DA70F4-85DF-894C-BBEB-17AB10B12C30}" srcOrd="1" destOrd="0" presId="urn:microsoft.com/office/officeart/2005/8/layout/process1"/>
    <dgm:cxn modelId="{CB000023-BCD0-0848-AF41-F853A2804FF2}" type="presParOf" srcId="{53DA70F4-85DF-894C-BBEB-17AB10B12C30}" destId="{CD1E78D9-1C37-0641-952A-363FF533EAA3}" srcOrd="0" destOrd="0" presId="urn:microsoft.com/office/officeart/2005/8/layout/process1"/>
    <dgm:cxn modelId="{E413F1CD-A165-D845-A32B-493626E3567A}" type="presParOf" srcId="{7E47E4EC-78B8-FE4B-99C1-86EFE752885F}" destId="{3737C87E-1F59-9341-8BF7-2EFEB10C6D28}" srcOrd="2" destOrd="0" presId="urn:microsoft.com/office/officeart/2005/8/layout/process1"/>
    <dgm:cxn modelId="{2147F441-4C47-374E-9C6C-06E8E2D9866E}" type="presParOf" srcId="{7E47E4EC-78B8-FE4B-99C1-86EFE752885F}" destId="{71B8B649-A719-7F41-8717-F08186FF8D5B}" srcOrd="3" destOrd="0" presId="urn:microsoft.com/office/officeart/2005/8/layout/process1"/>
    <dgm:cxn modelId="{CFCFD8B8-10E6-B841-AF30-CED363896EEC}" type="presParOf" srcId="{71B8B649-A719-7F41-8717-F08186FF8D5B}" destId="{387B484B-331D-B74F-9C41-F8EB9565E08A}" srcOrd="0" destOrd="0" presId="urn:microsoft.com/office/officeart/2005/8/layout/process1"/>
    <dgm:cxn modelId="{7AD14E56-FAAE-9B45-A5B2-B2EB99366A8E}" type="presParOf" srcId="{7E47E4EC-78B8-FE4B-99C1-86EFE752885F}" destId="{47024574-A5B6-6B49-B865-CA0FB3195B7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1935" y="150156"/>
          <a:ext cx="1989462" cy="1193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36897" y="185118"/>
        <a:ext cx="1919538" cy="1123753"/>
      </dsp:txXfrm>
    </dsp:sp>
    <dsp:sp modelId="{53DA70F4-85DF-894C-BBEB-17AB10B12C30}">
      <dsp:nvSpPr>
        <dsp:cNvPr id="0" name=""/>
        <dsp:cNvSpPr/>
      </dsp:nvSpPr>
      <dsp:spPr>
        <a:xfrm>
          <a:off x="2190344" y="500302"/>
          <a:ext cx="421766" cy="4933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 Book" panose="02000503020000020003" pitchFamily="2" charset="0"/>
          </a:endParaRPr>
        </a:p>
      </dsp:txBody>
      <dsp:txXfrm>
        <a:off x="2190344" y="598979"/>
        <a:ext cx="295236" cy="296032"/>
      </dsp:txXfrm>
    </dsp:sp>
    <dsp:sp modelId="{3737C87E-1F59-9341-8BF7-2EFEB10C6D28}">
      <dsp:nvSpPr>
        <dsp:cNvPr id="0" name=""/>
        <dsp:cNvSpPr/>
      </dsp:nvSpPr>
      <dsp:spPr>
        <a:xfrm>
          <a:off x="2787183" y="150156"/>
          <a:ext cx="4035704" cy="1193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(instruction-tune)</a:t>
          </a:r>
        </a:p>
      </dsp:txBody>
      <dsp:txXfrm>
        <a:off x="2822145" y="185118"/>
        <a:ext cx="3965780" cy="11237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1935" y="150156"/>
          <a:ext cx="1989462" cy="1193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36897" y="185118"/>
        <a:ext cx="1919538" cy="1123753"/>
      </dsp:txXfrm>
    </dsp:sp>
    <dsp:sp modelId="{53DA70F4-85DF-894C-BBEB-17AB10B12C30}">
      <dsp:nvSpPr>
        <dsp:cNvPr id="0" name=""/>
        <dsp:cNvSpPr/>
      </dsp:nvSpPr>
      <dsp:spPr>
        <a:xfrm>
          <a:off x="2190344" y="500302"/>
          <a:ext cx="421766" cy="4933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 Book" panose="02000503020000020003" pitchFamily="2" charset="0"/>
          </a:endParaRPr>
        </a:p>
      </dsp:txBody>
      <dsp:txXfrm>
        <a:off x="2190344" y="598979"/>
        <a:ext cx="295236" cy="296032"/>
      </dsp:txXfrm>
    </dsp:sp>
    <dsp:sp modelId="{3737C87E-1F59-9341-8BF7-2EFEB10C6D28}">
      <dsp:nvSpPr>
        <dsp:cNvPr id="0" name=""/>
        <dsp:cNvSpPr/>
      </dsp:nvSpPr>
      <dsp:spPr>
        <a:xfrm>
          <a:off x="2787183" y="150156"/>
          <a:ext cx="4035704" cy="1193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(instruction-tune)</a:t>
          </a:r>
        </a:p>
      </dsp:txBody>
      <dsp:txXfrm>
        <a:off x="2822145" y="185118"/>
        <a:ext cx="3965780" cy="11237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1935" y="150156"/>
          <a:ext cx="1989462" cy="1193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36897" y="185118"/>
        <a:ext cx="1919538" cy="1123753"/>
      </dsp:txXfrm>
    </dsp:sp>
    <dsp:sp modelId="{53DA70F4-85DF-894C-BBEB-17AB10B12C30}">
      <dsp:nvSpPr>
        <dsp:cNvPr id="0" name=""/>
        <dsp:cNvSpPr/>
      </dsp:nvSpPr>
      <dsp:spPr>
        <a:xfrm>
          <a:off x="2190344" y="500302"/>
          <a:ext cx="421766" cy="4933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Avenir Book" panose="02000503020000020003" pitchFamily="2" charset="0"/>
          </a:endParaRPr>
        </a:p>
      </dsp:txBody>
      <dsp:txXfrm>
        <a:off x="2190344" y="598979"/>
        <a:ext cx="295236" cy="296032"/>
      </dsp:txXfrm>
    </dsp:sp>
    <dsp:sp modelId="{3737C87E-1F59-9341-8BF7-2EFEB10C6D28}">
      <dsp:nvSpPr>
        <dsp:cNvPr id="0" name=""/>
        <dsp:cNvSpPr/>
      </dsp:nvSpPr>
      <dsp:spPr>
        <a:xfrm>
          <a:off x="2787183" y="150156"/>
          <a:ext cx="4035704" cy="1193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(instruction-tune)</a:t>
          </a:r>
        </a:p>
      </dsp:txBody>
      <dsp:txXfrm>
        <a:off x="2822145" y="185118"/>
        <a:ext cx="3965780" cy="11237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1691" y="198017"/>
          <a:ext cx="1738327" cy="1042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Pre-train</a:t>
          </a:r>
        </a:p>
      </dsp:txBody>
      <dsp:txXfrm>
        <a:off x="32239" y="228565"/>
        <a:ext cx="1677231" cy="981900"/>
      </dsp:txXfrm>
    </dsp:sp>
    <dsp:sp modelId="{53DA70F4-85DF-894C-BBEB-17AB10B12C30}">
      <dsp:nvSpPr>
        <dsp:cNvPr id="0" name=""/>
        <dsp:cNvSpPr/>
      </dsp:nvSpPr>
      <dsp:spPr>
        <a:xfrm>
          <a:off x="1913851" y="503963"/>
          <a:ext cx="368525" cy="4311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Avenir Book" panose="02000503020000020003" pitchFamily="2" charset="0"/>
          </a:endParaRPr>
        </a:p>
      </dsp:txBody>
      <dsp:txXfrm>
        <a:off x="1913851" y="590184"/>
        <a:ext cx="257968" cy="258663"/>
      </dsp:txXfrm>
    </dsp:sp>
    <dsp:sp modelId="{3737C87E-1F59-9341-8BF7-2EFEB10C6D28}">
      <dsp:nvSpPr>
        <dsp:cNvPr id="0" name=""/>
        <dsp:cNvSpPr/>
      </dsp:nvSpPr>
      <dsp:spPr>
        <a:xfrm>
          <a:off x="2435349" y="198017"/>
          <a:ext cx="3526267" cy="1042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Book" panose="02000503020000020003" pitchFamily="2" charset="0"/>
            </a:rPr>
            <a:t>Align </a:t>
          </a:r>
          <a:br>
            <a:rPr lang="en-US" sz="2400" kern="1200" dirty="0">
              <a:latin typeface="Avenir Book" panose="02000503020000020003" pitchFamily="2" charset="0"/>
            </a:rPr>
          </a:br>
          <a:r>
            <a:rPr lang="en-US" sz="2400" kern="1200" dirty="0">
              <a:latin typeface="Avenir Book" panose="02000503020000020003" pitchFamily="2" charset="0"/>
            </a:rPr>
            <a:t>(instruction-tune/RLHF)</a:t>
          </a:r>
        </a:p>
      </dsp:txBody>
      <dsp:txXfrm>
        <a:off x="2465897" y="228565"/>
        <a:ext cx="3465171" cy="9819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2179" y="77621"/>
          <a:ext cx="2240326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#1: </a:t>
          </a:r>
        </a:p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Pre-train</a:t>
          </a:r>
        </a:p>
      </dsp:txBody>
      <dsp:txXfrm>
        <a:off x="41549" y="116991"/>
        <a:ext cx="2161586" cy="1265456"/>
      </dsp:txXfrm>
    </dsp:sp>
    <dsp:sp modelId="{53DA70F4-85DF-894C-BBEB-17AB10B12C30}">
      <dsp:nvSpPr>
        <dsp:cNvPr id="0" name=""/>
        <dsp:cNvSpPr/>
      </dsp:nvSpPr>
      <dsp:spPr>
        <a:xfrm>
          <a:off x="2466538" y="471918"/>
          <a:ext cx="474949" cy="555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>
            <a:latin typeface="Avenir Book" panose="02000503020000020003" pitchFamily="2" charset="0"/>
          </a:endParaRPr>
        </a:p>
      </dsp:txBody>
      <dsp:txXfrm>
        <a:off x="2466538" y="583038"/>
        <a:ext cx="332464" cy="333361"/>
      </dsp:txXfrm>
    </dsp:sp>
    <dsp:sp modelId="{3737C87E-1F59-9341-8BF7-2EFEB10C6D28}">
      <dsp:nvSpPr>
        <dsp:cNvPr id="0" name=""/>
        <dsp:cNvSpPr/>
      </dsp:nvSpPr>
      <dsp:spPr>
        <a:xfrm>
          <a:off x="3138637" y="77621"/>
          <a:ext cx="4544592" cy="13441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Book" panose="02000503020000020003" pitchFamily="2" charset="0"/>
            </a:rPr>
            <a:t>Step #2/3: Align </a:t>
          </a:r>
          <a:br>
            <a:rPr lang="en-US" sz="2700" kern="1200" dirty="0">
              <a:latin typeface="Avenir Book" panose="02000503020000020003" pitchFamily="2" charset="0"/>
            </a:rPr>
          </a:br>
          <a:r>
            <a:rPr lang="en-US" sz="2700" kern="1200" dirty="0">
              <a:latin typeface="Avenir Book" panose="02000503020000020003" pitchFamily="2" charset="0"/>
            </a:rPr>
            <a:t>(RLHF or instruction-tune)</a:t>
          </a:r>
        </a:p>
      </dsp:txBody>
      <dsp:txXfrm>
        <a:off x="3178007" y="116991"/>
        <a:ext cx="4465852" cy="126545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EEE7-DB1E-7347-87BD-0552F95AF0A2}">
      <dsp:nvSpPr>
        <dsp:cNvPr id="0" name=""/>
        <dsp:cNvSpPr/>
      </dsp:nvSpPr>
      <dsp:spPr>
        <a:xfrm>
          <a:off x="6777" y="769660"/>
          <a:ext cx="2437952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Pre-train</a:t>
          </a:r>
        </a:p>
      </dsp:txBody>
      <dsp:txXfrm>
        <a:off x="68849" y="831732"/>
        <a:ext cx="2313808" cy="1995138"/>
      </dsp:txXfrm>
    </dsp:sp>
    <dsp:sp modelId="{53DA70F4-85DF-894C-BBEB-17AB10B12C30}">
      <dsp:nvSpPr>
        <dsp:cNvPr id="0" name=""/>
        <dsp:cNvSpPr/>
      </dsp:nvSpPr>
      <dsp:spPr>
        <a:xfrm>
          <a:off x="2797943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2797943" y="1566510"/>
        <a:ext cx="524169" cy="525582"/>
      </dsp:txXfrm>
    </dsp:sp>
    <dsp:sp modelId="{3737C87E-1F59-9341-8BF7-2EFEB10C6D28}">
      <dsp:nvSpPr>
        <dsp:cNvPr id="0" name=""/>
        <dsp:cNvSpPr/>
      </dsp:nvSpPr>
      <dsp:spPr>
        <a:xfrm>
          <a:off x="3857585" y="769660"/>
          <a:ext cx="3539413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(instruct-tune)</a:t>
          </a:r>
        </a:p>
      </dsp:txBody>
      <dsp:txXfrm>
        <a:off x="3919657" y="831732"/>
        <a:ext cx="3415269" cy="1995138"/>
      </dsp:txXfrm>
    </dsp:sp>
    <dsp:sp modelId="{71B8B649-A719-7F41-8717-F08186FF8D5B}">
      <dsp:nvSpPr>
        <dsp:cNvPr id="0" name=""/>
        <dsp:cNvSpPr/>
      </dsp:nvSpPr>
      <dsp:spPr>
        <a:xfrm>
          <a:off x="7750212" y="1391316"/>
          <a:ext cx="748813" cy="875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>
            <a:latin typeface="Avenir Book" panose="02000503020000020003" pitchFamily="2" charset="0"/>
          </a:endParaRPr>
        </a:p>
      </dsp:txBody>
      <dsp:txXfrm>
        <a:off x="7750212" y="1566510"/>
        <a:ext cx="524169" cy="525582"/>
      </dsp:txXfrm>
    </dsp:sp>
    <dsp:sp modelId="{47024574-A5B6-6B49-B865-CA0FB3195B71}">
      <dsp:nvSpPr>
        <dsp:cNvPr id="0" name=""/>
        <dsp:cNvSpPr/>
      </dsp:nvSpPr>
      <dsp:spPr>
        <a:xfrm>
          <a:off x="8809854" y="769660"/>
          <a:ext cx="2503897" cy="2119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Avenir Book" panose="02000503020000020003" pitchFamily="2" charset="0"/>
            </a:rPr>
            <a:t>Align </a:t>
          </a:r>
          <a:br>
            <a:rPr lang="en-US" sz="3900" kern="1200" dirty="0">
              <a:latin typeface="Avenir Book" panose="02000503020000020003" pitchFamily="2" charset="0"/>
            </a:rPr>
          </a:br>
          <a:r>
            <a:rPr lang="en-US" sz="3900" kern="1200" dirty="0">
              <a:latin typeface="Avenir Book" panose="02000503020000020003" pitchFamily="2" charset="0"/>
            </a:rPr>
            <a:t>(RLHF)</a:t>
          </a:r>
        </a:p>
      </dsp:txBody>
      <dsp:txXfrm>
        <a:off x="8871926" y="831732"/>
        <a:ext cx="2379753" cy="199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305 761 8263,'0'55'0,"0"1"0,0 4 0,0 2-217,0 4 1,0 2 0,0 4-1,0 2 306,0 1 1,0 9 50,0-3 0,0 3 0,0-3 179,0-5-304,0 3 1,0 5-1,0 13 43,0-45 1,0 1-1,0 1 1,0 0-426,0-1 0,0-1 0,0 0 0,0 1 349,0-1 1,0 1 0,0 2 0,0 0 7,0 0 0,0 1 14,0 3 1,0 0 0,0-2 0,0 1-1000,1 3 0,-2 0 1003,-3 0 1,0 0-1,3 3 1,0 0 6,-1 0 0,-1 0 0,1 5 1,0 0-6,-1 1 1,0 0 83,2-1 0,0 2-84,-3 6 0,0 1 0,1 0 0,0 1 45,1 5 1,-1 1 0,-1-3 0,0 1-103,1-2 0,0 1 0,2-3 0,0 1 87,-2-2 0,0 1 0,-1 1 0,0-1-203,2-3 1,-1 0 0,-1-1-1,0-1 108,1-10 1,0 0 28,2 4 0,0 0 1,-3-2-1,0 0 1,4 2-1,0 0-45,0-4 1,0 0-1,0-3 1,0 0 16,0-6 0,0 1 1,0 0-1,0 2-29,0 3 1,0 0-1,0 3 1,0 0 65,0 1 0,0-2 1,0-3-1,0-1-8,0-6 1,0-1 0,0-1 0,0 0 565,0 43 0,0-1-588,0-6 0,0-9-174,0-8 1,-2-14 28,-3-10-60,3-7 1,-8 2 0,6-12 1025,-2-6-774,0-3 0,6 5 0,0 2 0</inkml:trace>
  <inkml:trace contextRef="#ctx0" brushRef="#br0" timeOffset="1">340 464 8444,'0'-9'-2708,"0"-7"2708,0 14 505,-8-13-139,6 13-88,-5-6 171,7 8 2,0 0-233,-8 0-211,6 0 129,-6 0 0,8 2-192,0 4 1,-6-2 70,0 7 0,-1 1 8,1 5 0,4 3-29,-4 3 1,-4 4 47,-1 8 0,1 2 2,-2 4 0,1 3-5,-7 9 0,-1-3-85,-4-3 0,3 1 43,-3-7 1,-2 6-13,1-7 1,7-5-1,5-6 1,3-13-18,-3 1 18,-4-11 0,16 0 12,0-12 1,2-5 15,10-13 0,0-3-20,5-8 1,3-9 80,3-9 0,-2-7-74,8-10 1,-2-5-214,3-1 0,-5-6 213,-8 7 0,3-7-1,3 7 1,-4-1 165,5 6 1,-11 16-147,-1 7 0,-6 12 211,5 12-174,-7 0 38,4 21 1,-8 2 32,0 11 0,0 11 8,0 1 1,6 0 206,0-5 1,5 7-249,-5 4 0,8-2 121,-3 2 1,5-2-125,1 3 1,1 3 76,-1-4 0,1 4-58,-1 2 0,3-2 15,3-4 1,-4 6-67,5 0 0,-5-1-22,-2 7 1,-1 2 6,-4-2 1,3 7-5,-3-1 0,1-3-118,-1 3 1,2-8 82,-9 1 1,7-10-97,-6-7 1,5 2 115,-5-2 1,2-5-139,-2-7 157,-4-7-17,6 12-42,-1-14 2,-5 6-1,6-8 4,-8 0-26,0-8 0,0 4 23,0-8-312,0 8 262,-8-11 0,1 5-3,-5-7 1,-4 5-12,5 0 0,-5 7-108,-1-7 0,-7 0-13,1-5 0,-2-1 114,2 1 0,1 3-11,-7-3 0,0 3 1,-6-9 1,0 9 81,0 3 0,0 1-56,0-2 1,1-1 18,-1 7 1,5-6 60,1 7 1,8-1-78,-2 6 0,3 2 141,3 4 1,1-3-114,5 9 1,3-6-117,8 6 100,-8-9-324,6 13 96,-6-14-5,8 6 0,2-8-204,4 0 1,4 0 126,7 0 1,1 0 361,-1 0 0,9-8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1118 97 12470,'-19'-37'61,"3"4"412,9 16-3,5 7-254,-37 33-42,23 1-98,-40 42 1,21-2-1,-11 11 0,-3-3-208,8-19 1,-5-1 80,5 0 0,-8 1 119,3-1 1,-5 1-262,-1-1 1,5 0-180,1 1-21,-1-1 264,11-18 0,-3 0-460,-27 22 310,23-24 1,-62 31 278,28-39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2078 0 12534,'-46'18'418,"-18"15"0,13 9-286,-19 17 0,-1 5-2,12-6 1,-5 8-7,6-2 0,-6 4-140,6 2 0,0-2-1,5-4 1,-7 3 64,-4-2 0,25-30 0,-1 1-75,-1-1 1,0 0 0,-3 2 0,1 0 35,-33 27 0,36-30 1,0 0-50,-29 36 1,29-34-1,2 1 13,-26 33 1,28-33 0,0-2 24,-28 23 1,-4 4-58,-2-9 0,2 7-90,4-13-547,4 7 180,0-9-225,14-1 741,-5-1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2026 1 12528,'-54'0'450,"3"0"-369,16 8 75,-7 1-9,5 17 172,-14 1-222,7 15 30,-9 3 1,-3 19-128,4 0 1,3 2 62,14-8 1,-8 1-122,-3 10 1,-14-1 79,26-27 1,-2 0-1,-4 2 1,-2-1-8,-1 2 0,-1 0 0,-2 1 0,1 1-10,4-5 0,0-1 0,2 2 0,1 0 24,-1-2 0,2 1 0,4 0 0,2 0-23,-27 29 1,3-10-45,3-14 1,-2-7-366,-4 2 55,-5 3-556,-14 1-24,5 0 47,-6-3 881,24-14 0,-14-3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1312 123 12736,'0'-54'-984,"0"11"1084,0 25 170,0 11 0,-21 36 8,-8 12-172,-8 3 1,-10 18 3,1-4 0,-9 5 12,9-11 0,-18 2-9,-6 5 0,-6-3-167,0 8 1,-1-2 77,36-30 1,0 0 0,-1 4 0,1 0-69,-35 28 0,38-31 1,0 0 18,-31 25 0,1-11-340,4-1-40,-4-7-473,-14-2 878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943 1 12578,'-68'33'403,"-7"7"0,11 7-276,-6 17 1,15-4-631,20-7 291,1 7 1,-13 8-186,0 7 1,-7-7-156,8-10 342,-5-3-403,-17 5 613,-4-6 0,-7 6 0,1-7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629 1 12806,'-62'33'769,"17"4"-1195,12 23-182,16 17 263,-8 5 112,9-34 0,-3-1 0,-30 36 57,-3-7 1,-5-16-398,11-19 573,-5-4 0,-24 13 0,-7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699 0 12696,'-54'0'-882,"3"24"1057,8 13 1,1 29-241,-5 3 1,3-5-171,3-17 0,2 1-115,-8-7 183,1 8-277,-22-5 444,4 1 0,2-10 0,11-10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1 12665,'-62'15'491,"1"20"1,11 35-36,3 12 0,5-5-735,7-24 0,-6-1-705,0 1 243,-7-1-243,-5 8 957,7-6 0,-5-9 0,16-12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 10 12632,'-55'-9'491,"-3"9"1,2 31-374,-8 15 0,0 11-107,11 1 0,-5 6-187,0 12 0,2 1 176,9 5 0,-3-5 0,5-7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90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284 784 7601,'-6'0'-443,"1"0"896,5 0-267,-5 0-222,4 0 1,-5 1 146,6 3-104,0-3 70,0 9 1,0-8 69,0 6-57,0 0 0,0 3-31,0 0 1,4 1-25,0-1 0,0 0 28,-4 1 1,0 3-53,0 0 0,4 4 50,-1-4 0,1 5-94,-4-1 0,0-1 82,0 1 1,0 0-109,0 3 0,0-3 63,0 0 1,0-1 2,0 1 0,0 2 62,0-2 1,0-2-53,0-2 1,0 2 97,0 2 0,0-1-86,0 1 0,0-4 11,0 4 0,-4-4 8,1 4 1,-1-4-68,4 4 1,0-5 18,0 1 1,0 1-6,0 0 0,0-1 20,0-4 0,0 2-3,0 2 1,0-3 60,0 4 1,0-4-61,0 0 0,0 0 31,0 3 1,-1-2-40,-3 2 0,3 1-6,-3 0 1,2-1-48,2-4 0,0 2 69,0 2 0,-1-3-49,-3 4 1,3-4 36,-3 0 0,3-1 3,1 0 0,0 1-20,0-1 1,0 2 8,0 2 0,-4-3 0,1 4 0,-1-4 1,4-1 1,0 2 10,0 2 0,0-2-9,0 2 1,0-2 84,0-2 1,0 4-81,0 0 1,0 2 42,0-2 0,0-1-33,0 5 1,0-4-15,0 4 1,0-4-3,0 4 1,0 0-6,0 3 1,-4-3-10,0 0 1,0 0-7,4 4 0,0-2-6,0-2 1,0 3 20,0-3 1,0-2-26,0 2 0,0-1 21,0 1 0,-3 1 6,-1-5 0,0 5-7,4-1 1,0 1 19,0-1 0,0 3-12,0-3 1,0 1 1,0-1 1,-1 5-49,-3-5 0,3 5 43,-3-5 0,3-2-7,1 2 1,0-1 1,0 1 1,0-2 10,0-2 0,-4-2-9,0 2 0,0-2 1,4-2 0,0 2 23,0 2 1,-1-2 4,-3 2 0,3 1 17,-3-1 1,3 2-34,1-2 0,0-1-6,0 5 1,0-4 8,0 4 0,0-4-35,0 4 0,0-2 33,0 2 0,0 1 2,0-4 1,0 3 28,0-4 1,0 5 1,0-1 0,0-2 89,0 2 0,0-3-107,0 2 0,0-4 28,0 1 1,0 2-13,0-2 1,0 0-75,0-4 1,0 1 36,0-1 1,0 1-16,0-1 1,0 0 10,0 1 0,0-1-11,0 0 0,-4 4 23,0 1 0,1 0-12,3-1 1,0-1 51,0 5 1,0-4-44,0 4 0,0-5 19,0 1 1,0 1-21,0 0 0,0 2-3,0-2 0,0-1-21,0-4 1,0 4 31,0 0 1,0 1-2,0-5 1,0 4-11,0 0 1,0 2 12,0-2 1,0 1-13,0 3 0,0-1-38,0-3 1,0-1 32,0 5 0,0-4-2,0 4 0,0-4 22,0 4 1,0-4 1,0 4 1,0-2-23,0 2 0,-4 2 2,0-6 0,0 5-5,4-1 1,0-2 9,0 2 0,0-3-12,0 2 1,0-4 12,0 1 0,-3 2-2,-1-2 1,0 0-5,4-3 0,0-1-1,0 0 0,-1 4 1,-3 0 1,3 1 1,-3-5 1,3 0 8,1 1 0,0-1-7,0 0 0,0 5-16,0-1 1,0 0 8,0-4 1,0 1-3,0-1 0,0 4-5,0 0 1,-2 0-2,-1-3 1,1 3-19,-2 0 0,3 1 22,1-1 1,0-2 8,0 2 0,0-1-10,0 1 1,0-2 43,0 2 0,0-2-41,0-2 0,0 4 33,0 0 1,0 0-28,0-3 0,0 0 3,0 3 1,0-2-50,0 2 1,0 2 46,0-2 0,0 0-22,0-4 1,0 4 13,0 1 1,-4 0-3,1-1 0,-1-2-5,4 2 0,0 2 31,0 2 1,0 2-8,0-2 1,0 2 4,0-2 0,0 2-9,0 2 1,0-4 3,0 0 0,0 0-61,0 4 0,0-2 52,0-2 0,1 1-25,3-5 0,-3 4 19,3-4 0,-3 4-20,-1-4 0,0 0 8,0-3 0,0 3-7,0 0 1,0 4 18,0-4 0,0 2-1,0-2 0,0-1 17,0 5 0,0-2-20,0 2 0,-1 3 17,-3-4 0,3 0-14,-3 1 1,3-1-11,1 1 1,0 1-29,0-5 1,0 1-7,0-1 1,-1-2-14,-3 2 0,3-2 40,-3-2 0,3 4 31,1 0 1,-4 2-36,0-2 1,0-2 98,4 2 1,0 1-91,0-1 1,-4 5 40,1-1 0,-1-1-21,4 1 1,0-1 5,0 1 1,0 2 12,0-2 1,0-1-7,0 1 1,0-4 42,0 4 0,0-2-51,0 2 1,0-1 68,0-3 0,0-2-70,0 2 0,0 1-2,0-1 0,0 2-6,0-2 1,0-3-5,0 4 1,0 0-2,0-1 0,0 4 17,0-4 0,0 0-41,0-3 1,0 3 28,0 0 0,0 4 0,0-4 0,1 4 11,3-4 0,-3 5 5,3-1 0,-3 1-18,-1-1 0,0 1 7,0-4 1,0 4-7,0-1 1,0 1 6,0-1 1,0 1-7,0-5 1,0 4 4,0-4 0,0 4 22,0-4 1,0 0-30,0-3 0,0 3 1,0 0 0,0 4 0,0-4 1,0 0-1,0-3 0,0 4-5,0 3 0,0-3 9,0-1 1,0 2-8,0-2 1,4 5 3,0-1 0,0-3-7,-4 0 0,0-2 5,0 1 1,0-3 0,0 3 0,0 2-27,0-2 0,0 0 26,0-4 0,0 1-43,0-1 0,0 0-6,0 1 1,0-1 42,0 1 0,0 3-11,0 0 0,0 0 18,0-4 0,0 1-21,0-1 0,0 0-31,0 1 0,0 0 39,0 3 0,0-2 0,0 2 1,0-2 39,0-2 1,0 4 4,0 0 1,0 1 28,0-5 1,1 4-64,3 0 0,-3 2 13,3-2 0,-3-3 3,-1 4 0,0-4-39,0 0 1,0-1 25,0 0 0,0 1-5,0-1 0,0 0 79,0 1-41,0-1 1,0 0 44,0 1 1,4-1-67,-1 0 1,1 1-2,-4-1 0,0 0 13,0 1 0,0-1-15,0 1-11,0-1 1,0 0-7,0 1 1,0-1-5,0 0 1,0-3 16,0-1 0,0-3 105,0 4-105,0-1 0,0 5-11,0-1 0,0-3 13,0-1 1,0 1 12,0 3-58,0 0 0,0-3-94,0 0 0,0-5-352,0 5 248,0 0-199,0 3 0,1-4-164,3 1 598,-2-5 0,3 2 0,-5-5 0</inkml:trace>
  <inkml:trace contextRef="#ctx0" brushRef="#br0" timeOffset="1">34 1124 8229,'-5'11'-1244,"3"0"1781,-6-4-70,6 3-64,-3-8 686,5 3-936,5-16 1,-3 4 2,6-8 0,-1-3 14,5-1 1,-1-6-49,0-2 1,1-4 135,-1 1 1,4-3-76,0-1 1,6-5-12,-2-3 0,6-2 18,1-2 1,1-3 8,-5 0 0,0 0 34,-3 3 1,-3 1 11,-4 0 1,-1 6-6,0 4 0,-4 3-302,-4 5 0,2-1-572,-1 2 1,1 6 452,-1-3 1,-3 3 54,3-3 1,-1 0 130,0 1 1,-1 0-100,1 3 1,-1-1 30,-2 5 0,4 0-77,-1 4 92,1-1 1,-4 5-62,0-1 56,0 6 1,0-5-18,0 3 19,0 3 85,0-4 1,0 14-24,0 2 1,0-1 1,0-2 1,0 1 35,0 6 1,0-2-48,0 2 0,0-1-31,0 1 1,0-1 32,0 4 1,0-4-6,0 2 1,0 0 1,0-1 0,0 1 29,0 0 1,0-4 20,0 3 0,4-2 109,0-2 0,-1 1-12,-3-1 0,2 0-65,1 1 1,-1-1-25,2 0 1,-2 1 6,2-1 1,-3 0-135,3 1 1,-2-1 132,2 1 0,-3 3-141,3 0 1,-3 1 16,-1-1 1,4-1-96,0 5 1,0 0 172,-4 4 0,0-4-44,0 0 0,1 0 165,3 3 1,-3 0-94,3-3 0,-3 1 12,-1-5 0,4 5-36,0-1 1,0-3 42,-4 0 0,3 0-26,1-1 0,0 0 34,-4-3-61,5-1 1,-4 0-10,3 1 1,1-5 52,-1 1 1,1-2-34,-1 2 0,-3 2-53,3-3 1,-2 2 54,2-1 0,-3 2-59,3-3 0,-3 4 26,-1 0 1,0-4-4,0 1 1,0-4-208,0 3 208,0-4-245,0 2 220,0-15 1,-3 6 74,-1-7-90,0 2 1,3-2 2,-3-1 0,3 5 16,-3-1 0,3 4-9,1-3-64,-5-1 1,3-3 73,-1-1 0,-3 1-53,3 0 1,-2-1 30,1 1 1,1-2-36,-4-2 1,3-2 72,-4-6 1,5-4 5,-5 1 1,2-6-8,-2 2 1,-1-1 1,6 0 1,-5 0 70,4 4 0,-3 5-95,3 3-8,0 5 25,-1-3-121,4 11 1,-6 1 75,4 5 1,1-1-4,-1-3 62,1 3 0,1-4 1,-3 5 111,3-5-139,-4-2 1,5 0 189,0-1 0,0 4-17,0-3 2,0 4 0,0-3-61,0 2-8,0 3 16,0-9-48,0 3 0,-4-4 29,0 0 0,1-1-32,3 1 0,0 0 122,0-1 1,0 4-113,0-4 0,0 7 103,0-6 1,0 2-67,0-2 0,0 3-67,0 0 20,0 1 0,0-1-149,0 1 100,0 4 34,0-2 31,0 15 0,0-1-40,0 10 1,0-4 6,0 4 1,0-1 18,0 1 0,0 3 6,0 1 0,1 0-79,3 3 1,-3 2 57,3-1 1,1 4-59,-1-1 0,-1 3 45,-3 1 1,4 0-134,0 0 0,0-3 126,-4-1 0,0-4-6,0 5 1,0-10 1,0 2 1,4-8 1,-1 0 0,1-6-254,-4-2 231,0-4-261,0 2 212,0-15 1,0 1-116,0-10 0,0 0 86,0-3 0,0-6-106,0-2 1,0-3 109,0-1 0,0-4-14,0 0 1,0-4 86,0 5 0,-4-5-72,1 4 1,-3-4 96,3 5 0,1-5-83,-1 4 0,-2 0 86,1 4 1,-4 4-37,4 0 0,1 8 8,3-1 1,-2 6 27,-1 2 215,1 0-129,-3 13 227,5-3-182,0 15 0,0-6-42,0 7 107,0-2 1,0 3-48,0-1 0,0-3-42,0-1 1,0-3 4,0 3 0,0-3 11,0 4 0,0-4 76,0 3-107,0 1 0,0 3-151,0 0 0,0 1 94,0-1 0,0 4-185,0 0 1,-1 6 52,-3-2 1,2 3-139,-6 5 1,1-1 50,-5 8 1,1-1-8,0 9 0,-6 1-72,-2 6 1,-1-1 95,1 5 1,-6-5-25,2 1 1,-2-6 45,2-2 1,1-5 133,-1-2 0,4-5-119,0-6 0,5-1-57,-1 1 0,7-5-3,5-3 1,1-3-474,2 0 255,0-6 0,2-1-104,1-5 504,4 0 0,9-10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57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71 627 13079,'-10'-2'-925,"4"-4"1,2 4 1089,-2-3-306,4 3-180,-5 2 658,-1-8-285,6 6 1,-8-6-239,4 8 283,4 0-71,-5 0 54,7 0 207,0 8-215,0-6-103,0 6 194,0-1 0,2-5-55,3 4 0,-1-4-9,8-2 0,-6 2-3,5 4-176,1-4 0,6 6 54,-1-8 1,0 0 246,1 0 0,-1 0-37,1 0 0,5 0-24,0 0 0,3 0-74,-3 0 1,-2 0-55,8 0 1,-1 0 9,1 0 1,4 5-9,-4 1 0,2 0-16,-2-6 0,10 6-19,-4 0 0,5-1 26,1-5 0,12 6 9,11 0 0,11 0 21,7-6 1,11 0-418,6 0 1,-2 0 381,2 0 1,-44-1 0,0 0-12,3-2 0,1 0 0,6 2 0,0-2 7,-4-3 1,0 1-1,1 2 1,0 2 1,-3-2 1,-1 0 0,4-1-1,0 0-9,-4 1 1,0 0 0,5 0-1,1 1-6,-3 1 0,0 2 1,-4-1-1,0 0-50,1 0 1,1 0-1,-2 0 1,0 0 38,-1 0 1,-1 0 0,2 0-1,0 0 8,1 0 1,1 0 0,-1 0 0,0 0-13,6 0 0,0 0 0,1 0 0,0 0 31,-1 0 0,0 0 1,5-3-1,0 0-264,1 0 1,0 0 0,1-1 0,1 0 288,1 1 0,0 0 1,3 2-1,-1 0-24,-5-2 1,0 1 0,5 0 0,1 2 5,0 0 1,0 0 0,-2-3 0,-1 0 21,0 0 1,0 0-1,0 0 1,1 0-4,-1 3 0,0 0 0,0 0 0,-1 0-15,-1 0 1,-2 0 0,-3 0 0,0 0 8,-2 0 1,0 0 0,7 0 0,2 0-113,-1 0 1,1 0 0,2 0 0,0 0 34,-5 0 1,-1 0-1,-1-2 1,0-2 29,2 1 1,0 0-1,4 0 1,1 1-6,7 1 0,-1 2 1,-3-2-1,-1 0-3,-4-2 0,0 0 0,2 2 0,1 0 12,3-2 0,0 0 1,1-1-1,1 0 5,0 1 1,1 1 0,-2-2-1,-1 2 66,-4 2 0,1 0 1,2-3-1,1 0-60,5 0 1,1 0 0,0 0 0,-1 0-2,-5 3 0,-1 0 0,4-2 1,-1-2-5,-2 2 0,-1-1 1,-3-1-1,0 0 5,0 1 1,1 0 0,0 1-1,-1 0 44,1-4 1,0 1 0,0 2 0,1 2 76,-1-2 1,-1 0 0,-1-1-1,0 0 2,-4 1 1,0 0 0,6-3-1,3 1-57,2 1 1,1 2-1,-4-2 1,-1 0-62,-1 1 1,-1 0-1,2 2 1,0 0 31,1-1 0,1-2 0,5 1 0,1-1-157,2 1 0,0 0 0,-3-1 1,-3 0-336,-5 1 0,0 0 1,5 2-1,3 0 213,3-1 0,0-2 0,-3 1 0,-1-1 94,-7 1 1,-1 0 0,3 0 0,0 0-226,-5 3 0,-1 0 0,3-1 0,0 0 278,-2-2 0,-1 0 1,-3 2-1,-2 0-49,-9-1 0,0-1 0,6 1 0,1 0 231,-2-1 1,2 0 0,1 2 0,1 0-63,1-2 1,-2 0 0,0 2 0,-2 0-3,-3 1 0,1 0 0,6 0 1,1 0-25,4 0 1,0 0 0,-1 0 0,0 0-3,-3 0 0,1 0 0,3 0 0,0 0-41,-3 0 1,0 0 0,4 0-1,1 0-59,-2 0 0,-1 0 1,1 1-1,-2 0 43,-4 2 1,0 0-1,2-2 1,0 2-96,-2 3 1,0-1 0,1-2-1,-1-2 49,1 2 1,-2 0 0,-5-1 0,-1 0-81,-8 1 0,0 0 0,3-2 1,-1 0-60,45 5 0,-43-5 0,1 0 42,-5-2 0,0 2 1,2 1-1,-1 1 196,46 3 0,0-2 0,-8-2 0,0 6 0,3 1 0</inkml:trace>
  <inkml:trace contextRef="#ctx0" brushRef="#br1" timeOffset="1">18024 522 8406,'-10'-9'952,"2"-7"-873,8 14 0,-2-6 199,-3 8-82,3-7 0,-8 5-169,4-4 0,2 4 169,-7 2 0,5-6-55,-6 0 0,6 0-48,-5 6 0,-1-5-154,-5-1 0,-1-6 108,1 6 1,-9-7-142,-3 1 0,-4 2 14,-2-1 0,-5-7 134,-1-5 0,-6-6-92,7 6 1,-7-8 47,6 1 1,0-3-74,7-1 0,1 4 99,3 1 1,3 10 5,4 1 1,4 3-23,-5 9 1,13 2-1,5 10 1,4 4 60,2 7 0,0 3-57,0 3 0,2-4 78,4 5 1,3 1-66,9-2 1,1 0 58,5-5 0,-3-1-49,8 1 0,-6-1 5,6 1 0,0-1-50,6 1 0,0-7-8,0 1 0,2-2-91,4 1 0,-2 5 76,7-5 1,-1 3-101,1-2 1,3-3 112,-8-3 0,-1-2-42,-5 8 23,-7-8-10,-11 3 96,-9-7 0,-12 0 16,-8 0 0,-1 6 8,-16 0 1,-1 2-60,-4-2 0,-3-5 146,-4 5 0,2 2-131,-7-2 0,-1 6 19,-5-7 0,5 7-32,0-6 0,7 7 1,-7-1 1,6-2-34,-5 1 0,7 1-14,-2 6 0,10-7 100,2 1 0,8-3-30,-3 3 110,13 4-93,3-14 119,8 5 0,2-7-204,4 0 0,2-7 4,3-5 0,5 0 17,-5-5 1,-1 7-133,2-13 0,-8 7-82,1-7 0,3-4 43,-2-2 1,0 2 74,-6-2 0,0-1 18,0-5 1,0-5 140,0-1 0,0-6-70,0 7 0,-2-3 27,-4 2 1,2 4-77,-7-3 0,7 10-31,-2 7-372,-4 4 361,0 9 1,1 4-320,3 12 0,4 6 122,2 11 1,8 2-452,3 4 1,5 4-40,1-4 782,1 4 0,7 2 0,2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9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45 568 8405,'-11'10'-223,"0"-2"45,4 2 0,-1-7 650,4 4 358,0-4 91,4 2-907,5-5 0,-2 0 1,4 0-30,1 0 0,3 0 128,0 0 0,1 0-33,-1 0 1,-2-4-34,2 0 0,-2-3 58,6 3 1,2-4-136,-2 4 0,1-3 139,-1 3 1,3-5-271,5 2 0,-1-2 54,1 1 1,-1-2-94,-3 3 0,5-3 99,-6-2 1,6 1-112,-5-1 1,3 1 106,0 0 1,0 3-12,-3 1 1,-1 3 31,-3-4 1,-3 6 17,3-2 1,-2-1 11,-2 1 0,-3 0 44,0 4 1,-5 0 3,5 0 7,-6 0 0,5 0 219,-4 0 15,-1 0-135,8 0 225,-9 0 464,4 0-760,-15 0 3,8 0-11,-14 5 29,15-3 1,-5 3 53,2-5-99,3 0 262,-4 0-270,15 0-50,-8 0 61,8-5-452,-5 3-23,-3-3-327,3 5 293,0 0-37,-4 0 538,4 0 0,-5 0 0</inkml:trace>
  <inkml:trace contextRef="#ctx0" brushRef="#br0" timeOffset="1">136 80 8374,'0'-7'-816,"0"-1"1,0 4 407,0-3 1,-1 3 843,-3-4 1,3 4-12,-3-3 0,2 4-75,-2 0 1,1 0 218,-4-1-31,-1 3-94,-3-4 7,0 0-45,-1 4-210,6-4-287,1 5 330,5 0-128,0 5 0,1 0 8,3 2 1,-3 0 2,3-4 0,2 0 14,2 4 0,-2-3 24,2 4 1,-1-1-4,5 5 0,-1-5-157,0 1 0,4-1 149,1 5 1,-1-1-210,-4 1 1,4-1 55,0 0 1,4-1 50,-4-2 1,6 5-8,-3-6 0,3 6-9,-2-6 1,2 3-40,-2 2 1,2-1-4,2 0 0,0 1-55,0-1 0,1 0 101,2 1 1,-2-1-108,2 1 0,-7-1 33,-3 0 10,1 1 0,-4-1 15,2 0 3,-7-4 8,-3 3-7,0-9 7,-4 4-3519,4-5 3522,-10 5 0,-1-4 0,-6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5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88 245 8162,'2'-16'-2089,"4"5"2280,-4 3-321,6 8 120,-1 8 1,-5 2-8,4 7 0,-4 0-124,-2 1 1,0-1 143,0 1 0,0-1-15,0 1 0,0-1-20,0 1 24,0-1 10,0 1 0,0-1-2,0 1 0,0-1 0,-8 0 0,-1 1 0</inkml:trace>
  <inkml:trace contextRef="#ctx0" brushRef="#br0" timeOffset="1">18 262 8162,'0'-17'-2242,"0"0"2259,0-1 15,0 1-13,0-1 0,-2 3 1,-4 3 1,5 2 17,-5 4 44,4 5-42,2-15 9,0 14 8,0-13 15,0 13 1,0-8 55,0 4-49,0 4 1,0-8 201,0 5-230,0 3 0,0-8 140,0 4-64,0 4 94,0-6-237,0 1 19,8 5-10,-7-6-57,7 8 1392,-8 0-1230,0-8 0,0 6 311,0-6-204,0 24 1,0-10 196,0 11-278,0-3 0,0 5-64,0 5 0,0-5 53,0 4 1,2 4-161,4 3 1,-4 3 86,4 1 0,1 3-70,-1 4 0,2 2 20,-2 3 1,-2 5-34,7-5 0,-5 5 59,6 1 0,-8 1-1,2-1 0,-3-5-17,3-1 0,-4-7 19,4 2 0,-2 1-45,2-1 0,-4 0 47,4-6 0,-5 0-136,-1 0 1,6 5 43,0 1 1,0 2 28,-6-2 0,6 1 7,0 5 0,1 7 2,-1-7 1,-2 5 128,8-11 1,-8 0-79,1-6 0,3 0 18,-2-1 0,2-4-32,-2-1 1,-3-6 15,9 6 1,-6-2-9,6 2 1,-7 2-2,7-7 0,-8-1-23,2-6 0,1 7 16,-1-1 0,6 0-324,-6-5 252,0-1 0,-6 1-160,0-1 0,0-5-126,0-1-105,0-7 235,0 12 298,0-14-51,0 6-214,-8-8 557,6 0 140,-6 0-436,8-8-248,-8 6-74,6-14 164,-5 14-15,7-13 37,0 13 61,0-14-121,0 14 212,0-13 0,0 11-114,0-8 1,0 7-82,0-7-25,0 8-248,0-11 191,0 5 1,0-2-34,0 1-198,0 7 175,0-12-64,0 14 1,0-8 312,0 5 0,0 3 0,0-6 0</inkml:trace>
  <inkml:trace contextRef="#ctx0" brushRef="#br0" timeOffset="2">88 70 8221,'2'-11'-240,"4"-1"-269,-4 8 1231,6-11 14,-8 13-419,0-14-104,0 14 0,0-4-77,0 12 82,0 4 0,0 2-108,0-1 1,0 1 9,0 5 1,0 1-117,0-1 1,0 1 2,0-1 1,0 1 67,0-1 1,0 1-72,0-1 1,0 6 42,0 1 0,1 1-146,5-2 0,-4-2 73,4 9 0,2-7-90,-2 6 0,1 0 94,-1 6 1,-2 8-95,8 3 1,-8 5-48,1 1 1,3 2 86,-2 5 1,2-5-181,-2 4 0,-4 8 68,3-2 1,3 8-92,-2-8 1,6 4-55,-7 2 0,3 13 333,-2 5 0,-4 1 0,8-4 0,-1 3 0,3 7 0,-6-45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62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823 2740 7566,'-5'6'217,"1"2"-30,4-7-201,0 3-11,0 0-50,0-3 148,0 7-4,4-3 127,-3 0-162,7 3 1,-6-2 134,4 3-80,-4-4-155,6 3 126,-7 1-45,12 1 1,-10 7 27,6-5 14,-2 0 17,2 1-32,0-2 104,1 6-86,-1-3-118,0 5 65,0-5-24,0 3 0,0-3 33,1 1 0,-1 1-48,0-4 33,-4 1 0,3-4 57,-2 0 1,-1 0-53,2 0 1,-4-3 10,3 1-1,-4-1 0,6 3 2,-2 0 1,-1-3-183,1 0 181,-4 0-106,11 4 74,-7 3 20,11-3 1,-7 6-20,2-3 1,-4-4 68,-2-3 0,0 0-50,3 3 1,0 0 0,0 0-4,1 1 5,-1-1 1,0 3-7,0 0 10,0 1-30,0-4 18,1 4 1,-4-3 88,0 2 9,-4-1 13,6-2-10,-3 4 27,4-3-124,1 8 0,-1-8 32,0 2 0,-3-2-95,0-1 116,0 1-188,3-1 149,5 0-82,-4 0 103,3 0-17,-4 0 0,0 1 73,1-1 1,-4-3-71,0 0-6,-4 0 1,9 3 5,-2 1 1,3-4-34,-3 0 38,0 0 0,3 3-91,0 0 67,1 0 0,-4 1-7,0-1 92,0-4-75,0 7 194,1-6-189,-1 8 0,0-8 145,0 0-87,-4-4-13,3 6-46,-3-3 3,5 4-116,-1 5 140,0-4-83,0 7 0,0-7 44,1 2 0,-4-1-15,0-2 1,-3-3 5,3 0 0,-3 0 43,3 3 1,-3-2-39,3-1 4,-4-4-14,6 9 13</inkml:trace>
  <inkml:trace contextRef="#ctx0" brushRef="#br0" timeOffset="1">1674 3842 10431,'3'1'4,"3"11"-21,-2-8 19</inkml:trace>
  <inkml:trace contextRef="#ctx0" brushRef="#br0" timeOffset="2">1693 3864 10425,'2'1'2,"4"8"5,0-3 1,-3-1-10,3 1 34,-2-2-31</inkml:trace>
  <inkml:trace contextRef="#ctx0" brushRef="#br0" timeOffset="3">1729 3903 10476,'3'3'2,"5"5"-10</inkml:trace>
  <inkml:trace contextRef="#ctx0" brushRef="#br0" timeOffset="4">1748 3922 10476,'2'3'2,"7"6"13,-4 0-8,8-4 142,-11 3-132,10-3 104,-7 4-97,8-3 10,-3 2-78,4-3 87,-5 0-131,0 3 97,0-3 0,0 1-34,1 0 1,-4-3 13,0 4 115,0-5-62,3 6 11,0-3 140,0 4-148,5 0-66,0 0 81,0 1-122,4-1 109,-8 0-40,7 0-12,-7 0 2,4 0-7,-9 1 23,3-1-27,-3-4 21,4 3 0,-3-3-26,0 4 25,-4 1-109,7-1-56,-4 0 66,4 0 1,0-3 106,0 0 1,-3-3-65,0 3 40,1-3 0,2 5-57,0-2 150,-4-2-118,3 4 111,1-3-67,2 4 1,2-3 11,-4 1-21,0-5 0,0 3 0,0-2 2,-3-2-2,2 7 0,1-7 0,1 7 0,6-6-4,-3 4 4,-5-4-1,0 6 2,1-6-2,1 6 1,4-7 1,-5 7-2,0-2 2,0-2-2,0 4 2,1-3-138,-1 4 130,4-3 1,-3 2 99,2-2-107,-5-2 72,1 4 1,-3-6-58,4 4 38,-4-4-18,3 6-13,-3-7 19,4 8 3,1-8-4,-5 7-9,7-7 93,-6 7-87,7-3-27,1 4 0,-1-3 20,2 1 1,-2-4-30,-3 3 1,-1-3-67,0 3 95,-4-4-237,7 6 205,-1-3-104,7 4 63,0 1 72,-3-1 1,1-3-17,-4 0 0,-3-3 5,-3 3 1,0-3-10,4 3 0,-1-3 3,0 3 1,0-2 24,0 2 0,-3-3-20,1 3 5,-1-4 0,3 6-5,0-2-3,-4-2 1,7 4 39,-5-3-13,6 1 5,-4 2 8,0-3-24,0 0 201,1 3-174,-1-7-57,4 7 0,-3-6 64,-8-1-88</inkml:trace>
  <inkml:trace contextRef="#ctx0" brushRef="#br1" timeOffset="5">13471 5666 10007,'15'-1'1,"25"1"1,3 0-17,-2 0 0,-2 0 18,7 0 1,1-2-59,5-4 1,0 4 47,1-4 0,-7 4-3,1 2 1,-2 0 31,1 0 1,-3 0 3,-8 0 0,0-1 25,0-5 1,-2 4 11,-4-4 1,4 4-36,-4 2 0,4 0-5,2 0 1,0 0-12,0 0 1,-6 0 17,0 0 0,0 0-40,6 0 1,0 0 38,0 0 1,-2 0-7,-4 0 1,4 0 24,-4 0 1,4 0 2,2 0 0,-6 0-52,0 0 0,-6 0 30,6 0 1,-1 0-30,1 0 0,2-6 29,-8 0 0,6 1-67,-6 5 0,9 0 27,-3 0 0,4 0-11,2 0 0,-2 0-7,-4 0 0,7 0 11,-6 0 0,6 0 16,-6 0 1,1 0-5,-2 0 0,4 0 8,-4 0 0,-4 0-6,-4 0 0</inkml:trace>
  <inkml:trace contextRef="#ctx0" brushRef="#br0" timeOffset="6">0 0 13443,'2'7'16,"4"17"47,2-5-83,-2 4 1,-5-3 61,5-3 0,2 7-19,-2-1 0,2 0-3,-3-5 1,-3 5 43,4 0 1,-2 0-55,2-5 0,-4 1-11,4 5 0,-4-3 13,-2 8 1,5-6-13,1 6 0,0-5 17,-6 5 0,2 0-35,4 6 0,-4-2 28,4-4 1,-2 2 91,1-8 0,-3 8-103,4-2 1,2-1-1,-2 1 1,5-8-10,-5 2 0,6 3 26,-6-3 0,5 2 7,-5-2 1,6-3-6,-6 3 0,1 2-2,-1-1 0,-2 1-10,8-2 1,-8-3-12,1 3 0,-1 2 4,2-2 0,-4 1 0,4-7 1,-4 6 85,-2 1 0,6 5-73,-1-6 1,1 2 114,-6-1 1,2-5-102,4 4 1,-4 2 71,4-1 1,-2-1-56,1-5 1,-3-1-10,4 0 1,2 7-34,-2-1 0,2 0-6,-3-5 0,-1 1-106,8 4 1,-8-3 77,2 3 1,1-2-34,-1 3 1,2-5 53,-2 4 1,-2 3-7,7-3 0,-5 6 39,6-6 1,-8 8 92,1-1 0,5 1-47,2-2 0,-3 4 19,3-4 1,-6-2-41,6 2 1,-7-2-6,7 2 0,-6 2-126,6-7 0,-3 5 79,3-6 0,1 6-81,-7-6 0,8 1 92,-2-7 0,1 6-31,-1 1 1,3 5 31,-3-6 0,1 0-1,-1-5 1,4 1 4,-5 5 1,3-5-18,-2 4 1,3-3 21,-3-3 1,-3 6-8,3 1 1,-2 1 7,1-2 0,5-3-11,-4 3 0,-3 2 10,3-2 1,-2 3-16,1-3 1,5-4 2,-5 5 0,3-3-8,-2 2 1,3-3 9,-3 3 1,-3-6-27,3-5 0,-2 4 23,1-5 1,5 5-7,-4 1 1,-3 1 0,3-1 0,-6 1 125,5-1 0,-1 1-68,2-1 1,1 0 8,-7 1 1,6-6 14,-6-1 1,5 1 12,-5 5 0,6 1-30,-6-1 1,1-5-1,-1 0 0,-2-1-108,8 7 0,-6-1 96,5 1 0,-5-1-119,6 1 1,-8-11 77</inkml:trace>
  <inkml:trace contextRef="#ctx0" brushRef="#br0" timeOffset="7">1234 3445 15960,'2'3'5,"3"3"0</inkml:trace>
  <inkml:trace contextRef="#ctx0" brushRef="#br0" timeOffset="8">1252 3468 15985,'2'3'3,"-1"-1"-6</inkml:trace>
  <inkml:trace contextRef="#ctx0" brushRef="#br0" timeOffset="9">1270 3500 15946,'4'9'-12</inkml:trace>
  <inkml:trace contextRef="#ctx0" brushRef="#br0" timeOffset="10">3161 4774 10786,'3'0'19,"20"0"123,1 2-47</inkml:trace>
  <inkml:trace contextRef="#ctx0" brushRef="#br0" timeOffset="11">3235 4783 11117,'5'1'-14,"6"5"-20,1-4 70,6-2 0,-12 2-88</inkml:trace>
  <inkml:trace contextRef="#ctx0" brushRef="#br0" timeOffset="12">3290 4795 11059,'8'3'-72,"10"2"-20,-1 1 0,0-6 67,1 0 0,-1 2-34,1 4 46,-1-4 1,1 6-10,-1-8 1,-5 2 7,0 3 1,-7-3-39,7 4 51,0-4 1,5-2-7,1 0 0,-7 6-15,1 0 1,-1 0 14,7-6 0,-1 2 13,1 3 0,-1-3-15,1 4 0,-1-4 9,1-2 0,1 6-9,4 0 1,-3 0 47,3-6 0,-3 0-18,-3 0 0,6 1 3,1 5 1,-1-4-11,-6 4 1,7-4-5,-1-2 0,0 2 31,-5 4 0,1-4-29,4 3 0,-3-3 3,3-2 1,-4 6-9,-1 0 1,-1 0-2,1-6 0,-1 6-22,1 0 0,-1-1 39,1-5-38,-1 0 0,1 2 21,-1 4 1,1-4 0,-1 4 1,0-4-8,1-2 0,-1 6-1,1-1 0,5 1 3,0-6 0,3 2 2,-3 4 0,-4-4 2,5 4 1,3 2 4,2-3 0,-2 1 9,2-6 0,-6 6 21,7 0 1,-7 0 73,6-6 1,-6 6-62,6-1 1,-7 1 60,1-6 1,-2 0-83,3 0 0,-11 2-13,5 4 0,-5-4-73,5 4 0,-1-4 95,1-2 0,-1 2-136,1 3 118,-1-3 1,0 6-50,1-8 1,-1 2 20,1 4 17,-1-4 0,1 6-18,-1-8 0,1 0 29,-1 0 0,3 5-16,3 1 1,-4 0 1,5-6 0,-3 2-11,2 4 1,-3-4 10,3 4 0,2-5-23,-2-1 0,3 6 16,-3 0 1,-2 0-37,8-6 1,-5 0 55,5 0 0,-8 0 2,2 0 0,-3 6 43,-3 0 0,1-1 88,-1-5-141,1 0 1,-1 0 11,1 0 1,-1 0-25,1 0 0,-7 0 30,1 0 1,-1 6-69,7 0 1,-1 0 58,1-6 1,-1 0-83,1 0 1,-1 0 52,1 0 0,1 0-5,4 0 0,-1 2 84,7 4 1,-6-4-71,6 3 0,-5-3 1,5-2 1,-6 0 5,6 0 1,-6 0 139,6 0 1,-5 0-121,5 0 1,-2 0-8,2 0 1,-4 0-22,-7 0 0,5 6-4,0 0 0,1 0-39,-7-6 1,2 0 59,5 0 0,-5 0-32,4 0 0,-3 6 14,-3-1 0,1 1-45,-1-6 1,3 0 34,3 0 0,-4 0 7,5 0 1,1 0-47,-2 0 0,8 0-5,-2 0 1,-2 6 46,3 0 0,-7 0-10,6-6 1,-2 0 26,2 0 1,2 0-26,-7 0 0,5 6 13,-6-1 1,6 1-15,-6-6 0,1 0 38,-7 0 0,6 0-19,1 0 1,-1 0 6,-6 0 0,1 6-6,-1 0 0,1 0-6,-1-6 1,3 0 57,3 0 1,-4 0-55,5 0 0,-5 0-4,-1 0 1,-1 2 9,0 3 0,3-3-8,3 4 0,-3-4-1,3-2 1,-2 0-4,2 0 1,-1 0 16,7 0 0,-8 6-9,3 0 1,3 0 41,2-6 1,-4 0-44,-2 0 1,3 0 54,-3 0 1,2 0-27,-2 0 0,-3 0 2,3 0 0,-4 0 77,-1 0-78,-1 0 0,1 0-72,-1 0 0,1 2 62,-1 3 1,1-3-138,-1 4 0,1-4 120,-1-2 0,1 0-58,-1 0 1,1 0 40,-1 0 0,2 0 1,5 0 1,-5 0-5,4 0 1,-1 0 3,1 0 0,-2 0-31,8 0 1,-5 0 30,5 0 0,-6 0-15,6 0 1,-2 6 12,2 0 0,3 0-129,-9-6 1,6 0 110,-6 0 1,6 0-64,-5 0 0,-1 0 123,-6 0 0,3 0-76,3 0 1,-4 5 48,5 1 1,-5 0-39,-1-6 0,5 0 80,0 0 1,6 0-63,-5 0 0,5 0 60,-6 0 0,8 2-35,-2 4 1,-2-4 5,2 3 1,-1-3-12,1-2 1,4 0-2,-4 0 0,2 0 4,-2 0 0,2 0-6,-8 0 0,6 0 60,-5 0 0,5 2-54,-6 4 0,6-4 75,-6 4 1,1-4-63,-7-2 0,6 0-20,1 0 0,-1 0-22,-5 0 1,1 0-1,4 0 0,-1 0-44,7 0 1,-8 0 68,2 0 0,3 6-18,-3 0 1,8-1-1,-2-5 1,-2 0 8,2 0 0,0 0-13,6 0 1,-2 0 10,-4 0 1,4 0 10,-4 0 1,-1 2 3,1 4 1,-8-4 44,2 4 0,-3-4-52,-3-2 1,1 0 41,-1 0 1,1 0-36,-1 0 0,1 0 1,-1 0 0,0 0 8,1 0 1,5 0-122,1 0 0,5 0 67,-6 0 1,8 0 30,-2 0 0,2 0 18,-2 0 0,4 0-25,-4 0 0,-2 2 56,3 4 1,-3-4-49,2 3 0,2-3 29,-8-2 0,6 0-7,-5 0 1,5 0-16,-6 0 0,0 0-5,-5 0 1,5 0-2,0 0 0,1 0-46,-7 0 1,6 2 48,1 4 0,1-4-14,-2 4 1,2-4 8,4-2 0,-1 0 107,-5 0 0,-2 0-102,8 0 1,-1 0 53,1 0 0,2 0-47,-8 0 1,6 2 14,-6 4 1,8-5-123,-1 5 1,-3-4 115,2-2 0,-6 0-38,6 0 0,-6 0 21,7 0 1,-9 0 10,2 0 1,2 0-17,-1 0 0,1 0 6,-2 0 0,-3 0 28,3 0 0,-4 6 9,-1 0 1,5 0-55,0-6 0,6 0 34,-5 0 0,5 0-106,-6 0 0,12 0 89,-6 0 1,8 0-150,-8 0 1,6 0 123,6 0 0,-4 6-24,3-1 0,-3 1 15,-2-6 1,-6 0-8,0 0 0,-1 0-20,1 0 0,-4 0 19,-8 0 1,7 0 91,-1 0 1,0 0-79,-5 0 0,-1 0 62,1 0 1,1 0-51,4 0 0,3 0 64,3 0 0,4 0-42,-4 0 1,4 0 3,2 0 1,0 0-1,0 0 0,-1 6-9,1 0 0,0 0 1,0-6 1,-2 0 0,-4 0 0,-1 0-127,-5 0 0,-4 0 110,5 0 1,1 0-26,-2 0 1,0 0-39,-5 0 0,1 0-14,4 0 0,-1 0 47,7 0 1,0 0 3,6 0 1,-2 0-26,-4 0 1,10 0 20,-4 0 0,4 0 8,-4 0 1,-1 0-19,1 0 1,4 0 115,-4 0 0,4 5-52,-10 1 0,4 0 6,2-6 1,-2 0-146,-4 0 1,2 0 109,-8 0 1,3 0-125,-3 0 1,4 0 68,8 0 0,0 0 12,0 0 1,0 0-10,0 0 0,5 0 104,1 0 0,0 0-55,-6 0 1,0 0 6,0 0 1,0 0-28,0 0 0,-2 0 17,-4 0 0,2 0-50,-8 0 1,6 2 48,-6 4 0,3-4-49,-3 4 0,-2-4 19,8-2 1,0 0 107,6 0 0,0 0-49,0 0 1,-6 0 98,0 0 0,6 0 56,6 0 1,-6 0-91,-6 0 0,-2 0 99,2 0 1,3 0-118,-9 0 0,6 0 31,-6 0 1,0 0-6,-5 0 1,-1 0-93,1 0 1,-1 1-55,1 5 0,-5-4 104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7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 7174,'10'0'-521,"3"0"431,-8 0 198,0 4-139,3-3 132,-3 3-277,0 0 134,3-3-40,-7 3-184,3-4 251,-12 0-8,2 0-19,-11 0 176,2 0 0,-2-1-67,2-2 190,2 2 121,3-3-147,1 0 133,0 3-168,4-3-50,-3-1 53,7 4 716,-3-3-765,12 8 1,-2-2 84,6 5-151,-2-5 43,4 6 0,3-4-184,4 2 0,-2 1 97,-4-4 1,0 3-305,4-3 0,2 4-31,1-4 1,-1 3-157,-3-3 0,1 1-42,-1-1 1,-3-2 492,1 2 0,-5-2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 19 7914,'-5'-5'-477,"1"1"1187,0 4-802,3-4 226,-3 3 264,4-3-339,4 12 0,-2-5 18,4 6 49,-4-6-258,6 5 224,-7-3-263,8 0 226,-4 4-165,4-4 100,-4 4-12,3 0 184,-3 0-153,9 0-6,-4 0 23,3 1-47,-4-1 54,0 0-69,0 0 86,1 0 1,-1-2 56,0-1-27,-4-4-67,3 6 1,-3-6 30,5 4 0,-4-3 12,0 3 59,-4-4-72,6 6 0,-3-6 34,4 5-6,-4-5-2,4 6 35,-4-3-38,0 0-5,3 3 11,-3-7-89,4 7 80,0-3-27,1 5 0,-4-4 11,0 0 3,-4-4 37,6 6-32,-3-3-4,4 0 0,-3 3 18,0-2 138,-3-1-114,5 3 104,-3-3-137,0 0 20,3 3-196,-7-7 110,3 3 1,-11-8 14,-2-2-43,-2 2 0,1-7 27,1 1 1,0 2 0,0 2 1,0 0 8,0-3-3,-1 4 1,1-3 89,0 2-87,0 1 1,0-3 19,-1 2 1,1 1-6,0-1 17,0 4 0,0-6 88,0 2 18,3 2-69,-6-5-10,6 8-123,-7-7 119,8 7-163,-3-3 144,7 0-73,-8 3 19,8-7-3,-7 3 0,6-1 13,-4 0 1,3 2 0,-3-2 112,4 4-101,-6-6-3,3 3 14,0-4-25,-4 0 1,7 3 14,-4-1-5,4 5 0,-3-3-22,2 2 23,2 2-19,-3-7 11,0 7 18,3-3-13,-3 0-1,4 3 1,0-3 0,0 0 252,0 3-76,4 5-151,-3-2 29,3 6-128,-4-8 121,-8-8 9,6 6 50,-11-10-97,12 11 1,-4-5 106,2 3-76,2 2-84,-3-3 51,4 12 58,4-6-59,1 11 0,1-8 200,1 4-114,-5 0 16,6 0-118,-3 0 70,4 1 8,-4-1-6,3 0-4,-3 0-35,5-4 1,-4 3 54,0-1-87,-4-3 1,6 4-20,-7-3 65,7 0-14,-3 3 1,1-6-13,1 4 1,-4-3-7,3 4 9,-4-5 33,6 2-48,-7 0 2,7 1-35,-3 0 50,4 3 74,1-7-78,-5 7 142,3-3-141,-3 5 0,4-4 19,0 0 1,-3-3-26,1 3 1,-4-3 0,3 3-153,0-4 171,3 6-86,0-3 59,-4 5-12,3-1 1,-2-3 27,3 0 0,-3-3 30,0 3-32,-4-4-2,6 10 0,-3-5-9,4 5 1,-2-5 17,-1-1-38,-4-4 32,6 10-35,-3-6 24,4 8 60,-4-5-22,3-4 6,-7 3 9,8-7 1,-7 7-22,4-2-60,-4-1 67,2 3-88,0-7 77,1 7-82,0-3 37,3 4-1,-7 0 8,7-4 7,-2 4 17,-1-4 1,3 1-16,-2 0-2,-2-4 2,4 6 1,-6-6-107,4 4 100,-4-4-6,7 2 7,-4 1-11,0-4 44,3 7 0,-3-6-38,4 4 25,-4-4-9,3 6 26,-2-3-50,3 4-4,4-4-9,-3 4 26,3-4-34,-3 4 28,-1-4-54,0 3 41,0-3 8,4 0 1,-2 3 12,1-1 0,-5-2 1,-1 1 0,-3-3 20,3 3-33,0-4 30,4 6-22,-1-3 7,0 4 0,0-2-2,0-1 0,-3-3-7,1 3 1,-4-3-51,3 3-10,0 0 38,-1 3 18,7 1 0,-9-1-9,6 0 1,-5-3 4,3 0 1,-4-3 13,3 3 1,-3-3-14,3 3 0,-3-2 80,3 2-29,-4 0 9,6-1-41,-3 3 0,5-3 4,-1 4-12,-4 1 1,3-4 14,-2 0-20,2 0 1,2 0 10,-1 0 0,-3-3 10,0 3 23,0-4-34,3 6 0,0-5 5,1 3 0,-1-3 4,0 3 15,-4-4 0,6 3-19,-2-2 1,0-1-22,-3 4 30,0-4-8,3 6 0,3-6-1,0 5 1,1-4 15,-4 3-200,0-4 178,4 6-47,2-3 0,2 1 33,-2 0 1,-5-3-128,-3 3 97,-1-4 63,3 7-25,4-4 7,-3 0 57,4 3-69,-5-3-40,0 0 46,4 3-284,-3-3 49,4 5 57,-1-1 181,1 0 0,5-1-2,-1-2 1,-4 2-2,-2-1 0,0-2-94,0 1 65,-2 0 2,11 3 0,-5 0-69,5 0 1,-5-2 46,-4-1 32,-2 0 1,3 2 19,3-2-14,-7 2 1,7-3 18,-4 4-70,-4-3 70,9 2-29,-7-3-23,8 4 1,0-3 29,-3 0 1,-1-3-44,-2 3 0,-1-3 35,1 4 1,-2-4-7,-1 3 0,3-3 44,1 3 0,2-3-39,-3 3 1,5-3 17,-2 3 0,-1-3-12,1 4 1,1-5 54,2 1 0,0 1-46,1-1 0,0 3 4,3-3 1,-3 3-65,2-3 1,-1 3-9,-2-3 1,2 4-300,1 0 1,-1-2 110,5 1 0,0 0-772,6 3 0,-1-3 31,7 0 1008,-2 0 0,10 8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26T12:21:03.87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18 12550 240924 42423,'0'-10'1041'0'0,"0"3"-1525"0"0,0 7 0 0 0,0 15 0 0 0,0 5 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8241,'0'10'-728,"0"-3"1284,0-7 1467,0 0-1610,0 8-696,0-6 111,0 6 1,0-6-273,0 4-377,0-4 359,0 13-740,0-5 658,0 7 544,0 1 0,8-1 0,2 1 0</inkml:trace>
  <inkml:trace contextRef="#ctx0" brushRef="#br0" timeOffset="1">53 245 8351,'0'10'-748,"0"6"796,0-7-429,0 9 280,0-1 1,0 1-462,0-1 562,0-7 0,0 5 0,0-5 0</inkml:trace>
  <inkml:trace contextRef="#ctx0" brushRef="#br0" timeOffset="2">88 490 8241,'0'10'243,"0"-3"174,0 1 147,0-6-577,0 6 1,0-6 175,0 4-687,0-4 253,0 5-155,0 1-327,0-6-239,0 14 334,0-7 658,0 9 0,0-7 0,0 1 0,0-6 0,0 5 0,0-7 0,0 12 0,0-6 0</inkml:trace>
  <inkml:trace contextRef="#ctx0" brushRef="#br0" timeOffset="3">105 752 8241,'0'10'-1801,"0"-1"2758,0-3-969,0-4 0,0 8 117,0-4-224,0-5 1,0 9 39,0-4-111,-8-4 179,6 13-183,-5-13 24,7 14-423,0-14 593,0 13 0,0-13 0,0 14 0,0-6 0</inkml:trace>
  <inkml:trace contextRef="#ctx0" brushRef="#br0" timeOffset="4">105 944 8241,'0'10'-958,"0"5"872,0-13 213,0 14-307,0-14 65,0 13-308,0-13 302,0 14 0,0-13-97,0 9 1,-2-8 217,-4 2 0,4-4 0,-5 6 0,7 1 0</inkml:trace>
  <inkml:trace contextRef="#ctx0" brushRef="#br0" timeOffset="5">105 1188 7904,'0'18'-620,"-2"-3"834,-4-3-282,4 4 1,-5-12 96,7 7 0,0-5-807,0 6 349,0-9 106,0 13 323,0-6 0,0 7 0,0 1 0</inkml:trace>
  <inkml:trace contextRef="#ctx0" brushRef="#br0" timeOffset="6">88 1433 7696,'0'17'-89,"0"1"1,0-6-113,0-1 302,0-7-238,0 12 0,0-13 131,0 9-346,0-8 0,0 6-221,0-4 573,0-5 0,0 9-111,0-4 111,0-4 0,0 8 0,0-5 0,0-3 0,0 8 0,0-4 0,0-4 129,0 13 1,0-11 44,0 8 0,0-6 147,0 5 1,0-5-12,0 6 1,0-6-143,0 5 0,0-5-243,0 6 1,0-6 140,0 5 1,0-5-717,0 6 346,0-8-244,0 11 548,0-5 0,0 7 0,0 1 0</inkml:trace>
  <inkml:trace contextRef="#ctx0" brushRef="#br0" timeOffset="7">88 1957 8241,'0'12'0,"0"-1"0,0-5-255,0 6 0,0-7 272,0 7 0,0-6-195,0 6 1,0-7 114,0 7 0,0-6-385,0 6 1,0-7 66,0 7 381,0-8 0,0 11 0,0-5 0</inkml:trace>
  <inkml:trace contextRef="#ctx0" brushRef="#br0" timeOffset="8">105 2289 8241,'-2'11'-1096,"-4"1"650,4-8 134,-5 11 0,7-11-23,0 8 335,0-8 0,0 4 0,0-8 0</inkml:trace>
  <inkml:trace contextRef="#ctx0" brushRef="#br0" timeOffset="9">105 2481 8241,'0'17'-1233,"0"1"679,0-1 554,0 1 0,0-1 0,0 1 0</inkml:trace>
  <inkml:trace contextRef="#ctx0" brushRef="#br0" timeOffset="10">105 2778 8241,'0'17'43,"0"1"56,0-1 0,0-5-493,0-1-158,0 1-10,0 6 444,0-1 1,0-7-146,0 5 1,0-11 71,0 8 69,0-1 0,0 7 122,0-1 0,0-7 0,0 6 0,0-7 0,0 9 0,0-7 78,0 1 1,0-6 59,0 5 16,0-7-139,0 12 0,0-12-86,0 7 1,0-5 105,0 6-35,0-8 0,-8 11 0,-1-5 0</inkml:trace>
  <inkml:trace contextRef="#ctx0" brushRef="#br0" timeOffset="11">105 3075 8233,'-8'9'-441,"4"1"350,-7-4 0,7-2 468,-2 7 0,-2-5-121,2 6 1,1-1-445,5 7 0,0-1 92,0 1 0,0-5-472,0 5 0,0-5 568,0 11 0,-8-5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21:03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 1 12505,'-35'37'-299,"8"-4"660,2-16-161,8 1-4,-9 7 33,7-6-250,-14 14-44,6 2 165,-16 2-203,-2 21-57,-7-11 144,7 5 5,3-9-63,-1 0-1,-2 9-100,1-5-282,9 3-353,10-30 810,15-5 0,2-15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2BC4B6E-97D4-384E-8346-04988064FF86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7E3EFFCD-2707-464E-8668-7D1BDDA98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Thank you for having me! It's an honor to be here!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Fun fact: Actually I was very close to coming to UMD for my PhD program, alas I ended up going to UIUC. Only a few months later I realized that I should have checked the weather before signing my offer.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At any rate, I am glad to be back here now in DMV area. It is an honor to be here and speak with you about ..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===== 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Fun fact actually: I was admitted to UMD for a PhD but chose UIUC instead because I forgot to check the </a:t>
            </a:r>
            <a:r>
              <a:rPr lang="en-US" sz="120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midwest</a:t>
            </a: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weather before signing my offer. </a:t>
            </a:r>
            <a:endParaRPr lang="en-US" b="0" dirty="0">
              <a:effectLst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7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Today, my goal is to ask questions: 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- </a:t>
            </a:r>
            <a:r>
              <a:rPr lang="en-US" sz="4000" dirty="0"/>
              <a:t>What factors are more important for their success? 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where are the gains are coming? I will discuss things that we know and we don’t know. 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- </a:t>
            </a:r>
            <a:r>
              <a:rPr lang="en-US" sz="4000" dirty="0"/>
              <a:t>If we succeed in doing this disentanglement, what can we say about their future? 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Where are heading to?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Sort of an unusual talk, but hey! we live in unusual times; right? My goal is to raise questions that are important for our future. </a:t>
            </a:r>
          </a:p>
          <a:p>
            <a:r>
              <a:rPr lang="en-US" dirty="0"/>
              <a:t>Intentionally I am high-level and avoiding details. And at times I am will be provocative – the intention is to stir the much-needed dialogue.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80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let me start with a little bit of background, in case you were not in the world in the past few 2-3 years. </a:t>
            </a:r>
          </a:p>
          <a:p>
            <a:endParaRPr lang="en-US" dirty="0"/>
          </a:p>
          <a:p>
            <a:r>
              <a:rPr lang="en-US" dirty="0"/>
              <a:t>The hero of the day, language models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They’re compression engines, that are trained to denoise their input. </a:t>
            </a: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0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47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99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-</a:t>
            </a:r>
          </a:p>
          <a:p>
            <a:pPr marL="171450" indent="-171450">
              <a:buFontTx/>
              <a:buChar char="-"/>
            </a:pPr>
            <a:r>
              <a:rPr lang="en-US" dirty="0"/>
              <a:t>Jack of all-trades,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61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ask it to .... </a:t>
            </a:r>
          </a:p>
          <a:p>
            <a:endParaRPr lang="en-US" dirty="0"/>
          </a:p>
          <a:p>
            <a:r>
              <a:rPr lang="en-US" dirty="0"/>
              <a:t>... they may generate text that, in their lens, is the best continuation to their to this question.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Jack of all-trades, master of none.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5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ask it to .... </a:t>
            </a:r>
          </a:p>
          <a:p>
            <a:endParaRPr lang="en-US" dirty="0"/>
          </a:p>
          <a:p>
            <a:r>
              <a:rPr lang="en-US" dirty="0"/>
              <a:t>... they may generate text that, in their lens, is the best continuation to their to this question.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Jack of all-trades, master of none.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5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ask it to choose a CEO, it would likely pick a man over a woman, even if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98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ask it to choose a CEO, it would likely pick a man over a woman, even if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9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So, it goes without saying: chatbots driven by large language models are all the buzz these days.</a:t>
            </a:r>
            <a:endParaRPr lang="en-US" b="0" dirty="0">
              <a:effectLst/>
            </a:endParaRPr>
          </a:p>
          <a:p>
            <a:r>
              <a:rPr lang="en-US" dirty="0"/>
              <a:t>And rightly so 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7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already mentioned “Alignment” a couple of times already – what do I mean by that? </a:t>
            </a:r>
          </a:p>
          <a:p>
            <a:r>
              <a:rPr lang="en-US" dirty="0"/>
              <a:t>For me today, alignment is defined as </a:t>
            </a:r>
          </a:p>
          <a:p>
            <a:endParaRPr lang="en-US" dirty="0"/>
          </a:p>
          <a:p>
            <a:r>
              <a:rPr lang="en-US" dirty="0"/>
              <a:t>I would also highlight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64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94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”behavior cloning” is a great starting point for enable models to follow human instructions, ....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67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61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Now, this RL is actually easy. </a:t>
            </a:r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Which is my LM here is initialized from a model that is already behavior-cloned.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However, it is generally known to lead to more creative outputs.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Now, this RL is actually easy. </a:t>
            </a:r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Which is my LM here is initialized from a model that is already behavior-cloned.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However, it is generally known to lead to more creative outputs.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Now, this RL is actually easy. </a:t>
            </a:r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Which is my LM here is initialized from a model that is already behavior-cloned.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However, it is generally known to lead to more creative outputs.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Now, this RL is actually easy. </a:t>
            </a:r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Which is my LM here is initialized from a model that is already behavior-cloned.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However, it is generally known to lead to more creative outputs.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Now, this RL is actually easy. </a:t>
            </a:r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Which is my LM here is initialized from a model that is already behavior-cloned.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However, it is generally known to lead to more creative outputs.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Now, this RL is actually easy. </a:t>
            </a:r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Which is my LM here is initialized from a model that is already behavior-cloned.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However, it is generally known to lead to more creative outputs.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9c24654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9c24654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They seem to have fluent dialogue, solve math problems, and 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Pass standardized exams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Or even help us with building a website.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This is great!  …. </a:t>
            </a: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Now, this RL is actually easy. </a:t>
            </a:r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which parts of the answer are good and which are bad? A lot of technical works in RL attempts to solve this problem,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Which is my LM here is initialized from a model that is already behavior-cloned.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However, it is generally known to lead to more creative outputs. 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5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Arguments for using RL: 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Creative generations 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Learning from negative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-</a:t>
            </a:r>
            <a:r>
              <a:rPr lang="en-US" b="1" dirty="0"/>
              <a:t>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RL is much harder than supervised training 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for several reasons.</a:t>
            </a:r>
          </a:p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- The signal is weak: (credit assignment problem) which parts of the answer are good and which are bad? A lot of technical works in RL attempts to solve this problem,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06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all these together, we get this recipe for building our ChatGPT in our kitchens….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88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for context,  ….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number of parameters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97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for context,  ….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number of parameters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978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for context,  ….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number of parameters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97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Monetary cost </a:t>
            </a:r>
          </a:p>
          <a:p>
            <a:endParaRPr lang="en-US" dirty="0"/>
          </a:p>
          <a:p>
            <a:r>
              <a:rPr lang="en-US" dirty="0"/>
              <a:t>Another way of looking at what we’re trying to do here is: </a:t>
            </a:r>
          </a:p>
          <a:p>
            <a:r>
              <a:rPr lang="en-US" dirty="0"/>
              <a:t>If I give you 2.8M to build a model that is better than this model by OpenAI, how would you spend it?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997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Monetary cost </a:t>
            </a:r>
          </a:p>
          <a:p>
            <a:endParaRPr lang="en-US" dirty="0"/>
          </a:p>
          <a:p>
            <a:r>
              <a:rPr lang="en-US" dirty="0"/>
              <a:t>Another way of looking at what we’re trying to do here is: </a:t>
            </a:r>
          </a:p>
          <a:p>
            <a:r>
              <a:rPr lang="en-US" dirty="0"/>
              <a:t>If I give you 2.8M to build a model that is better than this model by OpenAI, how would you spend it?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99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Monetary cost </a:t>
            </a:r>
          </a:p>
          <a:p>
            <a:endParaRPr lang="en-US" dirty="0"/>
          </a:p>
          <a:p>
            <a:r>
              <a:rPr lang="en-US" dirty="0"/>
              <a:t>Another way of looking at what we’re trying to do here is: </a:t>
            </a:r>
          </a:p>
          <a:p>
            <a:r>
              <a:rPr lang="en-US" dirty="0"/>
              <a:t>If I give you 2.8M to build a model that is better than this model by OpenAI, how would you spend it?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99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Now, we can ask all sorts of questions here: </a:t>
            </a:r>
          </a:p>
          <a:p>
            <a:r>
              <a:rPr lang="en-US" dirty="0"/>
              <a:t> - Are all these steps necessary? </a:t>
            </a:r>
          </a:p>
          <a:p>
            <a:r>
              <a:rPr lang="en-US" dirty="0"/>
              <a:t> - Even if they’re all necessary, are they all equally necessary? </a:t>
            </a:r>
          </a:p>
          <a:p>
            <a:r>
              <a:rPr lang="en-US" dirty="0"/>
              <a:t> - If you were given $10M, how would you distribute it among these three steps?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6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9c24654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9c24654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They seem to have fluent dialogue, solve math problems, and 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Pass standardized exams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Or even help us with building a website.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This is great!  …. </a:t>
            </a: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three issues that we will add to our bingo card to quickly touch upon.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70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three issues that we will add to our bingo card to quickly touch upon.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44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2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22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2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21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47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176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17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17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9c24654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9c24654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They seem to have fluent dialogue, solve math problems, and 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Pass standardized exams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Or even help us with building a website.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This is great!  …. </a:t>
            </a: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you want to build a general-purpose system.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37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Surprisingly, difficult to define and quantify.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Suppose I give you X% to build a dataset for “instruction-tuning”. </a:t>
            </a:r>
          </a:p>
          <a:p>
            <a:r>
              <a:rPr lang="en-US" dirty="0"/>
              <a:t>How would you go about building a </a:t>
            </a:r>
            <a:r>
              <a:rPr lang="en-US" dirty="0">
                <a:solidFill>
                  <a:srgbClr val="C00000"/>
                </a:solidFill>
              </a:rPr>
              <a:t>maximally diverse</a:t>
            </a:r>
            <a:r>
              <a:rPr lang="en-US" dirty="0"/>
              <a:t> dataset for “aligning” LMs?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761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looking for a challenging problem, here is one,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366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e7240434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e7240434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9c246542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9c246542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study this question, my colleagues and I decided to entertain an experiment: suppose we want to build the best generalist agent, only given a vanilla language model. If all that you have is an LM, how far can you go?</a:t>
            </a:r>
            <a:endParaRPr lang="en-US" sz="2800" b="0" dirty="0">
              <a:effectLst/>
            </a:endParaRPr>
          </a:p>
          <a:p>
            <a:br>
              <a:rPr lang="en-US" sz="2800" dirty="0"/>
            </a:b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 to the original motivation: All that you're given is a language model and we want to build the best generalist agent based on this given language model how can we go about that.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Obviously, “there's no free lunch” – it's impossible to “pull cards out of thin air” –  you need to make some assumptions to make the problem well-defined.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9c246542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9c246542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case, the working assumption is having a small set of “seed tasks” that demonstrate examples of input tasks and their desired outcomes.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…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9c2465423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9c2465423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case, the working assumption is having a small set of “seed tasks” that demonstrate examples of input tasks and their desired outcomes.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…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9c246542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9c246542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we know that in-context learning emerges in vanilla language models</a:t>
            </a:r>
            <a:r>
              <a:rPr lang="en-US"/>
              <a:t>. </a:t>
            </a:r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9c246542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9c246542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we know that in-context learning emerges in vanilla language models</a:t>
            </a:r>
            <a:r>
              <a:rPr lang="en-US"/>
              <a:t>. </a:t>
            </a:r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here is a pipeline …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5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9c24654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9c24654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They seem to have fluent dialogue, solve math problems, and 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Pass standardized exams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Or even help us with building a website.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This is great!  …. </a:t>
            </a: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here is a pipeline …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56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here is a pipeline …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56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here is a pipeline …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56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here is a pipeline …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56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here is a pipeline …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56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here is a pipeline …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56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71a67146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171a67146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c246542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9c246542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5323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c246542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9c246542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I don’t know who will find this useful, but it is there in the resulting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Hope some futuristic cats will benefit from this.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8971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19c2465423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19c2465423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37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This is great!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Just a few years ago, I used to go around to tell people how excited I am about building "generalist against", and now that future is here!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752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9c2465423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9c2465423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4631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4631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72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072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1652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three issues that we will add to our bingo card to quickly touch upon.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607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now that we have shown that,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Okay, so now how do you go about verifying or disproving this?  (assuming that there is a winner). We need to formulate experiments that might give some clues regarding this question.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Suppose the first hypothesis is correct, that is, pre-training is carrying most of the weight. Pre-trained models effectively contained compressed knowledge of the world they just don't know how to articulate it. So, all that the post-processing step is doing is tweaking its parameters just slightly,  so that the model knows how to articulate its pre-existing knowledge of the world.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 show of hands ….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5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now that we have shown that,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Okay, so now how do you go about verifying or disproving this?  (assuming that there is a winner). We need to formulate experiments that might give some clues regarding this question.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Suppose the first hypothesis is correct, that is, pre-training is carrying most of the weight. Pre-trained models effectively contained compressed knowledge of the world they just don't know how to articulate it. So, all that the post-processing step is doing is tweaking its parameters just slightly,  so that the model knows how to articulate its pre-existing knowledge of the world.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 show of hands ….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So much so that some are worried about NLP being solved soon. </a:t>
            </a: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There is some truth that. Lots of progress is made … </a:t>
            </a: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==========</a:t>
            </a:r>
          </a:p>
          <a:p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This might be an exaggeration, but there is some truth to it too. And to understand where is the border between reality and hype, one needs to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90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now that we have shown that,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Okay, so now how do you go about verifying or disproving this?  (assuming that there is a winner). We need to formulate experiments that might give some clues regarding this question.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Suppose the first hypothesis is correct, that is, pre-training is carrying most of the weight. Pre-trained models effectively contained compressed knowledge of the world they just don't know how to articulate it. So, all that the post-processing step is doing is tweaking its parameters just slightly,  so that the model knows how to articulate its pre-existing knowledge of the world.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 show of hands ….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627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These are different research trajectories.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My 2 cents is that, the latter is correct, which is why we went after Self-Instruct, however, we didn’t close the gap. So, I am not sure whether the reality is closer to this or this.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468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These are different research trajectories.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My 2 cents is that, the latter is correct, which is why we went after Self-Instruct, however, we didn’t close the gap. So, I am not sure whether the reality is closer to this or this.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715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three issues that we will add to our bingo card to quickly touch upon.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772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135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135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135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56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57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Supervised learning allows only positive feedback (we show the model a series of questions and their correct answers) while RL allows also for negative feedback (the model is allowed to generate an answer an get a feedback saying "this is not correct").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85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One needs to understand the exact dynamics that give these models their incredible capabilities.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Today, my goal is to ask questions: </a:t>
            </a:r>
            <a:endParaRPr lang="en-US" b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- </a:t>
            </a:r>
            <a:r>
              <a:rPr lang="en-US" sz="4000" dirty="0"/>
              <a:t>What factors are more important for their success? 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where are the gains are coming? I will discuss things that we know and we don’t know. 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 - </a:t>
            </a:r>
            <a:r>
              <a:rPr lang="en-US" sz="4000" dirty="0"/>
              <a:t>If we succeed in doing this disentanglement, what can we say about their future? </a:t>
            </a:r>
            <a:r>
              <a:rPr lang="en-US" sz="180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Where are heading to?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Sort of an unusual talk, but hey! we live in unusual times; right? My goal is to raise questions that are important for our future. </a:t>
            </a:r>
          </a:p>
          <a:p>
            <a:r>
              <a:rPr lang="en-US" dirty="0"/>
              <a:t>I am intentionally high-level and avoiding details. And at times I am will be provocative – the intention is to stir the much-needed dialogue.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81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the latest wave of models is also trained on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programming language code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data, and specifically data that contains both natural language instructions or descriptions (in the form of code comments) and the corresponding programming language code.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Why is this significant?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This produced another very direct form of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grounding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. Here, we have two separate systems in the stream of text: one of them is the human language, and the other is the programming language. And we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obsere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the direct interaction between these two systems: the human language describes concepts (or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intents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), which are then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realized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in the form of the corresponding programs. This is now a quite explicit "form to meaning pairing". We can certainly learn more from it than what we could learn "from form alone". (Also, I hypothesize that latest models are also trained on </a:t>
            </a:r>
            <a:r>
              <a:rPr lang="en-US" b="0" i="1" dirty="0">
                <a:solidFill>
                  <a:srgbClr val="1F2328"/>
                </a:solidFill>
                <a:effectLst/>
                <a:latin typeface="-apple-system"/>
              </a:rPr>
              <a:t>execution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: pairs of programs and their outputs. This is an even stronger form of grounding: denotations). This is now very far from "just" language modeling.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204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19c246542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19c246542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7330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Increasingly that LMs are going to be deployed to interact with humans, the need for RLHF shrink is models will increasingly learn about their users’ intents.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8943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if not RL, then what? </a:t>
            </a:r>
          </a:p>
          <a:p>
            <a:r>
              <a:rPr lang="en-US" dirty="0"/>
              <a:t> - In the short term, there is a lot of interesting engineering innovation in utilizing ranking signals, without RL. </a:t>
            </a:r>
          </a:p>
          <a:p>
            <a:r>
              <a:rPr lang="en-US" dirty="0"/>
              <a:t> - In the longer-term 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401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feels more natural to me is some sort of alignment as a social exercise. </a:t>
            </a:r>
          </a:p>
          <a:p>
            <a:r>
              <a:rPr lang="en-US" dirty="0"/>
              <a:t>By maximizing notions such as harmony or collective survival, like what evolution did to 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987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easy to blame these papers, but actually we maybe shouldn’t.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some point in the past, you can’t use anything on the planet to train on. </a:t>
            </a:r>
          </a:p>
          <a:p>
            <a:r>
              <a:rPr lang="en-US" dirty="0"/>
              <a:t> – internet, humans, etc. anything … </a:t>
            </a:r>
          </a:p>
          <a:p>
            <a:r>
              <a:rPr lang="en-US" dirty="0"/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929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easy to blame these papers, but actually we maybe shouldn’t.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some point in the past, you can’t use anything on the planet to train on. </a:t>
            </a:r>
          </a:p>
          <a:p>
            <a:r>
              <a:rPr lang="en-US" dirty="0"/>
              <a:t> – internet, humans, etc. anything … </a:t>
            </a:r>
          </a:p>
          <a:p>
            <a:r>
              <a:rPr lang="en-US" dirty="0"/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929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9c2465423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9c2465423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2935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finish by going back to the broader landscape … </a:t>
            </a:r>
          </a:p>
          <a:p>
            <a:endParaRPr lang="en-US" dirty="0"/>
          </a:p>
          <a:p>
            <a:r>
              <a:rPr lang="en-US" dirty="0"/>
              <a:t>We are in the the midst …. </a:t>
            </a:r>
          </a:p>
          <a:p>
            <a:r>
              <a:rPr lang="en-US" dirty="0"/>
              <a:t>Companies are pumping lots of money to keep these demos running for visibility. </a:t>
            </a:r>
          </a:p>
          <a:p>
            <a:endParaRPr lang="en-US" dirty="0"/>
          </a:p>
          <a:p>
            <a:r>
              <a:rPr lang="en-US" dirty="0"/>
              <a:t>Obviously, this can’t continue forever. </a:t>
            </a:r>
          </a:p>
          <a:p>
            <a:r>
              <a:rPr lang="en-US" dirty="0"/>
              <a:t>Many of these companies are losing money, because they need to be in this competition. </a:t>
            </a:r>
          </a:p>
          <a:p>
            <a:r>
              <a:rPr lang="en-US" dirty="0"/>
              <a:t>A pull-back is inevitable. </a:t>
            </a:r>
          </a:p>
          <a:p>
            <a:endParaRPr lang="en-US" dirty="0"/>
          </a:p>
          <a:p>
            <a:r>
              <a:rPr lang="en-US" dirty="0"/>
              <a:t>As the dust settles, it will be increasingly our job to move slow, clean the mess and understand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311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is also good to not lose sight of the big picture. </a:t>
            </a:r>
          </a:p>
          <a:p>
            <a:r>
              <a:rPr lang="en-US" dirty="0"/>
              <a:t>We are in the the midst …. </a:t>
            </a:r>
          </a:p>
          <a:p>
            <a:r>
              <a:rPr lang="en-US" dirty="0"/>
              <a:t>Companies are pumping lots of money to keep these demos running for visibility. </a:t>
            </a:r>
          </a:p>
          <a:p>
            <a:endParaRPr lang="en-US" dirty="0"/>
          </a:p>
          <a:p>
            <a:r>
              <a:rPr lang="en-US" dirty="0"/>
              <a:t>Obviously, this can’t continue forever. </a:t>
            </a:r>
          </a:p>
          <a:p>
            <a:r>
              <a:rPr lang="en-US" dirty="0"/>
              <a:t>Many of these companies are losing money, because they need to be in this competition. </a:t>
            </a:r>
          </a:p>
          <a:p>
            <a:r>
              <a:rPr lang="en-US" dirty="0"/>
              <a:t>A pull-back is inevitable. </a:t>
            </a:r>
          </a:p>
          <a:p>
            <a:endParaRPr lang="en-US" dirty="0"/>
          </a:p>
          <a:p>
            <a:r>
              <a:rPr lang="en-US" dirty="0"/>
              <a:t>As the dust settles, it will be increasingly our job to move slow, clean the mess and understand ...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EFFCD-2707-464E-8668-7D1BDDA9873E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84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0455" y="2091617"/>
            <a:ext cx="8551090" cy="1909762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0455" y="4198386"/>
            <a:ext cx="8551090" cy="834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something extra to this if you like</a:t>
            </a:r>
          </a:p>
        </p:txBody>
      </p:sp>
    </p:spTree>
    <p:extLst>
      <p:ext uri="{BB962C8B-B14F-4D97-AF65-F5344CB8AC3E}">
        <p14:creationId xmlns:p14="http://schemas.microsoft.com/office/powerpoint/2010/main" val="265900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70" lvl="0" indent="-457178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40" lvl="1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418" lvl="5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151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venir Book" panose="02000503020000020003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latin typeface="Avenir Book" panose="02000503020000020003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253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DC36-8356-5740-92A0-F32405C3E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906" y="304239"/>
            <a:ext cx="10914926" cy="1748158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BB3F7-BD50-304A-8949-9A499BFD2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256" y="479423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25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D929-0714-2648-8C25-0283B166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7F10-A93F-6241-8C35-0375AF297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C71061-0BFF-3847-9AC2-9B89AD1B0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38F4E-C287-2836-630C-203C88D54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7A92-5EF2-F5B5-406A-8A6E1695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ADF71D-1518-5EC2-1E2E-C1D0C164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379413"/>
            <a:ext cx="11830050" cy="100647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83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294A-189C-ED42-BA56-CA9AC5EF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2B1B7-9947-3845-B8E0-2012946C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974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73721" y="6326005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94F01B-B209-594F-BAFD-824E7CC2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865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accent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97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083EC3A-EB3E-7345-B46A-27ACBD087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7017"/>
            <a:ext cx="530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6B2A9-E175-7F40-B993-EC9D598FC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B19BE-D489-B545-8B09-E36213AE6617}"/>
              </a:ext>
            </a:extLst>
          </p:cNvPr>
          <p:cNvSpPr/>
          <p:nvPr userDrawn="1"/>
        </p:nvSpPr>
        <p:spPr>
          <a:xfrm>
            <a:off x="0" y="735980"/>
            <a:ext cx="12192000" cy="2693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Book" panose="02000503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A8ACAB-4798-2148-B6FB-DF61A847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9110"/>
            <a:ext cx="10515600" cy="2288865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7D1FE82-8E3B-0A46-AD93-005C43A09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115" y="4248165"/>
            <a:ext cx="10929769" cy="1482250"/>
          </a:xfrm>
        </p:spPr>
        <p:txBody>
          <a:bodyPr>
            <a:normAutofit/>
          </a:bodyPr>
          <a:lstStyle>
            <a:lvl1pPr marL="0" indent="0" algn="ctr">
              <a:buNone/>
              <a:defRPr sz="2100" b="0">
                <a:solidFill>
                  <a:srgbClr val="57595C"/>
                </a:solidFill>
                <a:latin typeface="Avenir Book" panose="02000503020000020003" pitchFamily="2" charset="0"/>
                <a:ea typeface="Avenir Book" panose="02000503020000020003" pitchFamily="2" charset="0"/>
                <a:cs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01718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A3AE55B-C10E-6E47-8794-001829270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CF84D15-F03F-D54A-9E48-12212D4D4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D563D-C0A6-CD4E-A739-F924D1FC0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5924" y="6479918"/>
            <a:ext cx="6260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>
              <a:defRPr/>
            </a:pPr>
            <a:fld id="{0DBE22DD-494E-1849-B805-BC38FDC9716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  <p:sldLayoutId id="2147483726" r:id="rId3"/>
    <p:sldLayoutId id="2147483715" r:id="rId4"/>
    <p:sldLayoutId id="2147483694" r:id="rId5"/>
    <p:sldLayoutId id="2147483716" r:id="rId6"/>
    <p:sldLayoutId id="2147483706" r:id="rId7"/>
    <p:sldLayoutId id="2147483710" r:id="rId8"/>
    <p:sldLayoutId id="2147483728" r:id="rId9"/>
    <p:sldLayoutId id="2147483729" r:id="rId10"/>
    <p:sldLayoutId id="2147483730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anose="020B0503020204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9E_C8DB3C09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57.png"/><Relationship Id="rId21" Type="http://schemas.openxmlformats.org/officeDocument/2006/relationships/image" Target="../media/image48.png"/><Relationship Id="rId34" Type="http://schemas.openxmlformats.org/officeDocument/2006/relationships/customXml" Target="../ink/ink17.xml"/><Relationship Id="rId7" Type="http://schemas.openxmlformats.org/officeDocument/2006/relationships/image" Target="../media/image4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52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11" Type="http://schemas.openxmlformats.org/officeDocument/2006/relationships/image" Target="../media/image43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56.png"/><Relationship Id="rId40" Type="http://schemas.openxmlformats.org/officeDocument/2006/relationships/customXml" Target="../ink/ink20.xml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" Type="http://schemas.openxmlformats.org/officeDocument/2006/relationships/customXml" Target="../ink/ink2.xml"/><Relationship Id="rId9" Type="http://schemas.openxmlformats.org/officeDocument/2006/relationships/image" Target="../media/image4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51.png"/><Relationship Id="rId30" Type="http://schemas.openxmlformats.org/officeDocument/2006/relationships/customXml" Target="../ink/ink15.xml"/><Relationship Id="rId35" Type="http://schemas.openxmlformats.org/officeDocument/2006/relationships/image" Target="../media/image55.png"/><Relationship Id="rId8" Type="http://schemas.openxmlformats.org/officeDocument/2006/relationships/customXml" Target="../ink/ink4.xml"/><Relationship Id="rId3" Type="http://schemas.openxmlformats.org/officeDocument/2006/relationships/image" Target="../media/image39.png"/><Relationship Id="rId12" Type="http://schemas.openxmlformats.org/officeDocument/2006/relationships/customXml" Target="../ink/ink6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customXml" Target="../ink/ink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2.06476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2.06476" TargetMode="Externa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A9_940BEFCF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AA_D36C6EF5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AB_B7CD7AA8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215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46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46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0861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54_15437FD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55_C964A81C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3C_1FC57C6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arxiv.org/abs/2005.14165" TargetMode="External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arxiv.org/abs/2203.02155" TargetMode="Externa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3D_5E94FB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arxiv.org/abs/2005.14165" TargetMode="External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arxiv.org/abs/2203.02155" TargetMode="External"/><Relationship Id="rId9" Type="http://schemas.microsoft.com/office/2007/relationships/diagramDrawing" Target="../diagrams/drawing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hyperlink" Target="https://arxiv.org/abs/2005.14165" TargetMode="External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arxiv.org/abs/2203.02155" TargetMode="External"/><Relationship Id="rId9" Type="http://schemas.microsoft.com/office/2007/relationships/diagramDrawing" Target="../diagrams/drawing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arxiv.org/abs/2005.14165" TargetMode="External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arxiv.org/abs/2203.02155" TargetMode="External"/><Relationship Id="rId9" Type="http://schemas.microsoft.com/office/2007/relationships/diagramDrawing" Target="../diagrams/drawing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hyperlink" Target="https://arxiv.org/abs/2005.14165" TargetMode="External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hyperlink" Target="https://arxiv.org/abs/2203.02155" TargetMode="External"/><Relationship Id="rId9" Type="http://schemas.microsoft.com/office/2007/relationships/diagramDrawing" Target="../diagrams/drawing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hyperlink" Target="https://arxiv.org/abs/2005.14165" TargetMode="External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hyperlink" Target="https://arxiv.org/abs/2203.02155" TargetMode="External"/><Relationship Id="rId9" Type="http://schemas.microsoft.com/office/2007/relationships/diagramDrawing" Target="../diagrams/drawing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3E_7F83460E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8773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abs/2104.08773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allenai/tk-instruct-11b-def-pos-neg-exp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allenai/tk-instruct-11b-def-pos-neg-exp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allenai/tk-instruct-11b-def-pos-neg-exp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71_85247E9.xml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xiv.org/abs/2211.01786" TargetMode="External"/><Relationship Id="rId5" Type="http://schemas.openxmlformats.org/officeDocument/2006/relationships/hyperlink" Target="https://arxiv.org/abs/2104.08773" TargetMode="External"/><Relationship Id="rId4" Type="http://schemas.openxmlformats.org/officeDocument/2006/relationships/image" Target="../media/image1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212.1056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3F_9C10FDF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76_484830CC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77_8EB06A1F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12.10560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8C_DE2069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microsoft.com/office/2018/10/relationships/comments" Target="../comments/modernComment_891_8155A5B3.xml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yoavg/6bff0fecd65950898eba1bb321cfbd81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2.10560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89C_246B7FA2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ist.github.com/yoavg/59d174608e92e845c8994ac2e234c8a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C58-4645-A448-8A30-C8E0609AF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2257716"/>
            <a:ext cx="11088914" cy="1909762"/>
          </a:xfrm>
        </p:spPr>
        <p:txBody>
          <a:bodyPr/>
          <a:lstStyle/>
          <a:p>
            <a:pPr algn="ctr"/>
            <a:r>
              <a:rPr lang="en-US" sz="3600" dirty="0"/>
              <a:t>Ailments of Alignment: </a:t>
            </a:r>
            <a:br>
              <a:rPr lang="en-US" sz="3600" dirty="0"/>
            </a:br>
            <a:br>
              <a:rPr lang="en-US" sz="4400" dirty="0"/>
            </a:br>
            <a:r>
              <a:rPr lang="en-US" sz="5400" dirty="0"/>
              <a:t>Hurdles in Adapting </a:t>
            </a:r>
            <a:br>
              <a:rPr lang="en-US" sz="5400" dirty="0"/>
            </a:br>
            <a:r>
              <a:rPr lang="en-US" sz="5400" dirty="0"/>
              <a:t>Large Language Models </a:t>
            </a:r>
            <a:br>
              <a:rPr lang="en-US" sz="5400" dirty="0"/>
            </a:br>
            <a:r>
              <a:rPr lang="en-US" sz="5400" dirty="0"/>
              <a:t>to Follow Human Demands</a:t>
            </a:r>
            <a:endParaRPr lang="en-US" sz="1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B8135-824C-134E-AD47-DC9D6335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0455" y="4740827"/>
            <a:ext cx="8551090" cy="834038"/>
          </a:xfrm>
        </p:spPr>
        <p:txBody>
          <a:bodyPr/>
          <a:lstStyle/>
          <a:p>
            <a:pPr algn="ctr"/>
            <a:r>
              <a:rPr lang="en-US" dirty="0"/>
              <a:t>Daniel </a:t>
            </a:r>
            <a:r>
              <a:rPr lang="en-US" dirty="0" err="1"/>
              <a:t>Khashabi</a:t>
            </a:r>
            <a:endParaRPr lang="en-US" sz="2800" dirty="0"/>
          </a:p>
        </p:txBody>
      </p:sp>
      <p:pic>
        <p:nvPicPr>
          <p:cNvPr id="4" name="Google Shape;13;p2">
            <a:extLst>
              <a:ext uri="{FF2B5EF4-FFF2-40B4-BE49-F238E27FC236}">
                <a16:creationId xmlns:a16="http://schemas.microsoft.com/office/drawing/2014/main" id="{07C99FA7-A1B1-DAAF-5F40-2355371527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81" y="5249766"/>
            <a:ext cx="5329238" cy="1444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702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A9F8-F5D0-B8A6-44C8-AF8B3828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Hurdles</a:t>
            </a:r>
            <a:r>
              <a:rPr lang="en-US" dirty="0"/>
              <a:t> in Adapting LLMs </a:t>
            </a:r>
            <a:br>
              <a:rPr lang="en-US" dirty="0"/>
            </a:br>
            <a:r>
              <a:rPr lang="en-US" dirty="0"/>
              <a:t>to Follow Human Demands”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E856-0AFB-02D3-1945-F4E47564A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70" y="1514475"/>
            <a:ext cx="11269362" cy="4662488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0044F9"/>
                </a:solidFill>
              </a:rPr>
              <a:t>”Wait … but we already have very good chatbots”</a:t>
            </a:r>
          </a:p>
          <a:p>
            <a:endParaRPr lang="en-US" dirty="0"/>
          </a:p>
          <a:p>
            <a:r>
              <a:rPr lang="en-US" dirty="0"/>
              <a:t>Yes, but …</a:t>
            </a:r>
          </a:p>
          <a:p>
            <a:endParaRPr lang="en-US" dirty="0"/>
          </a:p>
          <a:p>
            <a:r>
              <a:rPr lang="en-US" dirty="0"/>
              <a:t>They’re likely not cost-efficient -- they were built in rush. </a:t>
            </a:r>
          </a:p>
          <a:p>
            <a:r>
              <a:rPr lang="en-US" dirty="0"/>
              <a:t>We don’t understand why they’re so good. </a:t>
            </a:r>
          </a:p>
          <a:p>
            <a:r>
              <a:rPr lang="en-US" dirty="0"/>
              <a:t>They’re not that perfect -- concerns about real world deployment.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906CB-725D-22D1-E344-915213BC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98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82626FD-54D8-A28D-5457-AFBE78DB11D3}"/>
              </a:ext>
            </a:extLst>
          </p:cNvPr>
          <p:cNvSpPr/>
          <p:nvPr/>
        </p:nvSpPr>
        <p:spPr>
          <a:xfrm>
            <a:off x="2625898" y="4071388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59EF74-BCE7-363F-CC84-34BD887693C8}"/>
              </a:ext>
            </a:extLst>
          </p:cNvPr>
          <p:cNvSpPr txBox="1"/>
          <p:nvPr/>
        </p:nvSpPr>
        <p:spPr>
          <a:xfrm>
            <a:off x="6293043" y="5629540"/>
            <a:ext cx="3511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C6A00"/>
                </a:solidFill>
              </a:rPr>
              <a:t>It’s complicated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8C664-9A39-5131-57C5-5FCFB4FBDF7B}"/>
              </a:ext>
            </a:extLst>
          </p:cNvPr>
          <p:cNvSpPr txBox="1"/>
          <p:nvPr/>
        </p:nvSpPr>
        <p:spPr>
          <a:xfrm>
            <a:off x="2413092" y="5629540"/>
            <a:ext cx="369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Diverse contexts</a:t>
            </a:r>
          </a:p>
        </p:txBody>
      </p:sp>
    </p:spTree>
    <p:extLst>
      <p:ext uri="{BB962C8B-B14F-4D97-AF65-F5344CB8AC3E}">
        <p14:creationId xmlns:p14="http://schemas.microsoft.com/office/powerpoint/2010/main" val="267652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as a Social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alignment emerge as a social experience?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59394" name="Picture 2" descr="Every Among Us Character: The Crewmates Explained">
            <a:extLst>
              <a:ext uri="{FF2B5EF4-FFF2-40B4-BE49-F238E27FC236}">
                <a16:creationId xmlns:a16="http://schemas.microsoft.com/office/drawing/2014/main" id="{BBC9A0F0-89E8-B504-8F76-C4445007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46" y="2161229"/>
            <a:ext cx="6812077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810953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71816-2C14-73BA-F0E6-877B16A1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4978"/>
            <a:ext cx="12192000" cy="2618000"/>
          </a:xfrm>
        </p:spPr>
        <p:txBody>
          <a:bodyPr>
            <a:noAutofit/>
          </a:bodyPr>
          <a:lstStyle/>
          <a:p>
            <a:r>
              <a:rPr lang="en-US" sz="6400" dirty="0"/>
              <a:t>One quick grievance … </a:t>
            </a:r>
          </a:p>
        </p:txBody>
      </p:sp>
    </p:spTree>
    <p:extLst>
      <p:ext uri="{BB962C8B-B14F-4D97-AF65-F5344CB8AC3E}">
        <p14:creationId xmlns:p14="http://schemas.microsoft.com/office/powerpoint/2010/main" val="2338967618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7" y="290984"/>
            <a:ext cx="12072938" cy="960438"/>
          </a:xfrm>
        </p:spPr>
        <p:txBody>
          <a:bodyPr/>
          <a:lstStyle/>
          <a:p>
            <a:r>
              <a:rPr lang="en-US" sz="4200" dirty="0"/>
              <a:t>How Should We Evaluate Generalist Chatbots?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973859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104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2">
                <a:extLst>
                  <a:ext uri="{FF2B5EF4-FFF2-40B4-BE49-F238E27FC236}">
                    <a16:creationId xmlns:a16="http://schemas.microsoft.com/office/drawing/2014/main" id="{789E3716-E2AB-CED8-D458-22CA9CD775CD}"/>
                  </a:ext>
                </a:extLst>
              </p14:cNvPr>
              <p14:cNvContentPartPr/>
              <p14:nvPr/>
            </p14:nvContentPartPr>
            <p14:xfrm>
              <a:off x="2365442" y="2906533"/>
              <a:ext cx="298800" cy="2858400"/>
            </p14:xfrm>
          </p:contentPart>
        </mc:Choice>
        <mc:Fallback xmlns="">
          <p:pic>
            <p:nvPicPr>
              <p:cNvPr id="2" name="Ink 12">
                <a:extLst>
                  <a:ext uri="{FF2B5EF4-FFF2-40B4-BE49-F238E27FC236}">
                    <a16:creationId xmlns:a16="http://schemas.microsoft.com/office/drawing/2014/main" id="{789E3716-E2AB-CED8-D458-22CA9CD775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9962" y="2891051"/>
                <a:ext cx="329400" cy="2889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15">
                <a:extLst>
                  <a:ext uri="{FF2B5EF4-FFF2-40B4-BE49-F238E27FC236}">
                    <a16:creationId xmlns:a16="http://schemas.microsoft.com/office/drawing/2014/main" id="{0A6C95B7-757A-E431-5141-910CAB4207A4}"/>
                  </a:ext>
                </a:extLst>
              </p14:cNvPr>
              <p14:cNvContentPartPr/>
              <p14:nvPr/>
            </p14:nvContentPartPr>
            <p14:xfrm>
              <a:off x="2550482" y="5551453"/>
              <a:ext cx="6489000" cy="257400"/>
            </p14:xfrm>
          </p:contentPart>
        </mc:Choice>
        <mc:Fallback xmlns="">
          <p:pic>
            <p:nvPicPr>
              <p:cNvPr id="3" name="Ink 15">
                <a:extLst>
                  <a:ext uri="{FF2B5EF4-FFF2-40B4-BE49-F238E27FC236}">
                    <a16:creationId xmlns:a16="http://schemas.microsoft.com/office/drawing/2014/main" id="{0A6C95B7-757A-E431-5141-910CAB4207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9961" y="5535973"/>
                <a:ext cx="6524642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10">
                <a:extLst>
                  <a:ext uri="{FF2B5EF4-FFF2-40B4-BE49-F238E27FC236}">
                    <a16:creationId xmlns:a16="http://schemas.microsoft.com/office/drawing/2014/main" id="{A9EBCB5B-FEDC-1D0D-30A3-FE3700FA6AC4}"/>
                  </a:ext>
                </a:extLst>
              </p14:cNvPr>
              <p14:cNvContentPartPr/>
              <p14:nvPr/>
            </p14:nvContentPartPr>
            <p14:xfrm>
              <a:off x="2808242" y="2884933"/>
              <a:ext cx="119880" cy="786240"/>
            </p14:xfrm>
          </p:contentPart>
        </mc:Choice>
        <mc:Fallback xmlns="">
          <p:pic>
            <p:nvPicPr>
              <p:cNvPr id="31" name="Ink 10">
                <a:extLst>
                  <a:ext uri="{FF2B5EF4-FFF2-40B4-BE49-F238E27FC236}">
                    <a16:creationId xmlns:a16="http://schemas.microsoft.com/office/drawing/2014/main" id="{A9EBCB5B-FEDC-1D0D-30A3-FE3700FA6A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7282" y="2853987"/>
                <a:ext cx="181080" cy="847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21">
                <a:extLst>
                  <a:ext uri="{FF2B5EF4-FFF2-40B4-BE49-F238E27FC236}">
                    <a16:creationId xmlns:a16="http://schemas.microsoft.com/office/drawing/2014/main" id="{6B56E2F0-C5C4-4342-3B38-C38C5A78B29B}"/>
                  </a:ext>
                </a:extLst>
              </p14:cNvPr>
              <p14:cNvContentPartPr/>
              <p14:nvPr/>
            </p14:nvContentPartPr>
            <p14:xfrm>
              <a:off x="2884922" y="3492613"/>
              <a:ext cx="5631120" cy="2040120"/>
            </p14:xfrm>
          </p:contentPart>
        </mc:Choice>
        <mc:Fallback xmlns="">
          <p:pic>
            <p:nvPicPr>
              <p:cNvPr id="32" name="Ink 21">
                <a:extLst>
                  <a:ext uri="{FF2B5EF4-FFF2-40B4-BE49-F238E27FC236}">
                    <a16:creationId xmlns:a16="http://schemas.microsoft.com/office/drawing/2014/main" id="{6B56E2F0-C5C4-4342-3B38-C38C5A78B2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3962" y="3461653"/>
                <a:ext cx="5692320" cy="20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44D37FB-4ABA-086D-C5E7-692719188CB5}"/>
                  </a:ext>
                </a:extLst>
              </p14:cNvPr>
              <p14:cNvContentPartPr/>
              <p14:nvPr/>
            </p14:nvContentPartPr>
            <p14:xfrm>
              <a:off x="3934370" y="5179621"/>
              <a:ext cx="119160" cy="30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44D37FB-4ABA-086D-C5E7-692719188C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03410" y="5148661"/>
                <a:ext cx="1803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6E87DE6-D389-608F-C9FD-335C1BBEDA56}"/>
                  </a:ext>
                </a:extLst>
              </p14:cNvPr>
              <p14:cNvContentPartPr/>
              <p14:nvPr/>
            </p14:nvContentPartPr>
            <p14:xfrm>
              <a:off x="3329570" y="4720261"/>
              <a:ext cx="843120" cy="525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6E87DE6-D389-608F-C9FD-335C1BBEDA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8610" y="4689301"/>
                <a:ext cx="9043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F8F5D02-0832-4818-6876-27ED270F8DF3}"/>
                  </a:ext>
                </a:extLst>
              </p14:cNvPr>
              <p14:cNvContentPartPr/>
              <p14:nvPr/>
            </p14:nvContentPartPr>
            <p14:xfrm>
              <a:off x="3254642" y="4620133"/>
              <a:ext cx="360" cy="12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F8F5D02-0832-4818-6876-27ED270F8D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5642" y="4611133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59">
                <a:extLst>
                  <a:ext uri="{FF2B5EF4-FFF2-40B4-BE49-F238E27FC236}">
                    <a16:creationId xmlns:a16="http://schemas.microsoft.com/office/drawing/2014/main" id="{18AC36F5-55B7-3328-2EED-B9B128B830B4}"/>
                  </a:ext>
                </a:extLst>
              </p14:cNvPr>
              <p14:cNvContentPartPr/>
              <p14:nvPr/>
            </p14:nvContentPartPr>
            <p14:xfrm>
              <a:off x="3248522" y="4569733"/>
              <a:ext cx="38160" cy="1188720"/>
            </p14:xfrm>
          </p:contentPart>
        </mc:Choice>
        <mc:Fallback xmlns="">
          <p:pic>
            <p:nvPicPr>
              <p:cNvPr id="36" name="Ink 59">
                <a:extLst>
                  <a:ext uri="{FF2B5EF4-FFF2-40B4-BE49-F238E27FC236}">
                    <a16:creationId xmlns:a16="http://schemas.microsoft.com/office/drawing/2014/main" id="{18AC36F5-55B7-3328-2EED-B9B128B830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33042" y="4554253"/>
                <a:ext cx="68760" cy="12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12CC7EF-1960-5336-AC86-3FA2D6B37791}"/>
                  </a:ext>
                </a:extLst>
              </p14:cNvPr>
              <p14:cNvContentPartPr/>
              <p14:nvPr/>
            </p14:nvContentPartPr>
            <p14:xfrm>
              <a:off x="3003362" y="5531653"/>
              <a:ext cx="232920" cy="245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12CC7EF-1960-5336-AC86-3FA2D6B377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49362" y="5423653"/>
                <a:ext cx="3405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48612C4-50FD-0C1C-B446-4962EC6A4A0F}"/>
                  </a:ext>
                </a:extLst>
              </p14:cNvPr>
              <p14:cNvContentPartPr/>
              <p14:nvPr/>
            </p14:nvContentPartPr>
            <p14:xfrm>
              <a:off x="2846042" y="5270653"/>
              <a:ext cx="402840" cy="393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48612C4-50FD-0C1C-B446-4962EC6A4A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91994" y="5162653"/>
                <a:ext cx="510576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9441404-E4E1-49F1-BC57-7FA6A099D66E}"/>
                  </a:ext>
                </a:extLst>
              </p14:cNvPr>
              <p14:cNvContentPartPr/>
              <p14:nvPr/>
            </p14:nvContentPartPr>
            <p14:xfrm>
              <a:off x="2487842" y="4953493"/>
              <a:ext cx="748440" cy="685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9441404-E4E1-49F1-BC57-7FA6A099D6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3842" y="4845493"/>
                <a:ext cx="85608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1A7A0D1-9C44-0F86-820C-7471CD2341DF}"/>
                  </a:ext>
                </a:extLst>
              </p14:cNvPr>
              <p14:cNvContentPartPr/>
              <p14:nvPr/>
            </p14:nvContentPartPr>
            <p14:xfrm>
              <a:off x="2475242" y="4651453"/>
              <a:ext cx="729720" cy="635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1A7A0D1-9C44-0F86-820C-7471CD2341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21242" y="4543453"/>
                <a:ext cx="83736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EBF6E3-009B-194C-9B6D-71600A72E075}"/>
                  </a:ext>
                </a:extLst>
              </p14:cNvPr>
              <p14:cNvContentPartPr/>
              <p14:nvPr/>
            </p14:nvContentPartPr>
            <p14:xfrm>
              <a:off x="2556242" y="4431493"/>
              <a:ext cx="472680" cy="409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EBF6E3-009B-194C-9B6D-71600A72E0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2242" y="4323493"/>
                <a:ext cx="58032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93620F8-30B3-EAF2-1D61-B73211484525}"/>
                  </a:ext>
                </a:extLst>
              </p14:cNvPr>
              <p14:cNvContentPartPr/>
              <p14:nvPr/>
            </p14:nvContentPartPr>
            <p14:xfrm>
              <a:off x="2556962" y="4268053"/>
              <a:ext cx="339840" cy="327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93620F8-30B3-EAF2-1D61-B732114845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02962" y="4160053"/>
                <a:ext cx="44748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29AF785-89DD-2E1A-D860-A548D7F3C78A}"/>
                  </a:ext>
                </a:extLst>
              </p14:cNvPr>
              <p14:cNvContentPartPr/>
              <p14:nvPr/>
            </p14:nvContentPartPr>
            <p14:xfrm>
              <a:off x="2544362" y="3972493"/>
              <a:ext cx="226800" cy="283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29AF785-89DD-2E1A-D860-A548D7F3C78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90362" y="3864493"/>
                <a:ext cx="3344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7CC248B-6CBC-413B-88DB-DACF732E0851}"/>
                  </a:ext>
                </a:extLst>
              </p14:cNvPr>
              <p14:cNvContentPartPr/>
              <p14:nvPr/>
            </p14:nvContentPartPr>
            <p14:xfrm>
              <a:off x="2531762" y="3696013"/>
              <a:ext cx="252000" cy="214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7CC248B-6CBC-413B-88DB-DACF732E08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77762" y="3588013"/>
                <a:ext cx="3596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D747A44-A747-9F1F-922E-A264D1842713}"/>
                  </a:ext>
                </a:extLst>
              </p14:cNvPr>
              <p14:cNvContentPartPr/>
              <p14:nvPr/>
            </p14:nvContentPartPr>
            <p14:xfrm>
              <a:off x="2519162" y="3419173"/>
              <a:ext cx="220320" cy="245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D747A44-A747-9F1F-922E-A264D18427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65250" y="3311173"/>
                <a:ext cx="327784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4685E61-A2A0-312D-1CAF-04CCCAE9E314}"/>
                  </a:ext>
                </a:extLst>
              </p14:cNvPr>
              <p14:cNvContentPartPr/>
              <p14:nvPr/>
            </p14:nvContentPartPr>
            <p14:xfrm>
              <a:off x="2500082" y="3233413"/>
              <a:ext cx="239400" cy="230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4685E61-A2A0-312D-1CAF-04CCCAE9E3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46082" y="3125413"/>
                <a:ext cx="3470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74">
                <a:extLst>
                  <a:ext uri="{FF2B5EF4-FFF2-40B4-BE49-F238E27FC236}">
                    <a16:creationId xmlns:a16="http://schemas.microsoft.com/office/drawing/2014/main" id="{452073DA-F292-46A7-5514-AB52C162CFF0}"/>
                  </a:ext>
                </a:extLst>
              </p14:cNvPr>
              <p14:cNvContentPartPr/>
              <p14:nvPr/>
            </p14:nvContentPartPr>
            <p14:xfrm>
              <a:off x="2392730" y="2884951"/>
              <a:ext cx="196560" cy="2894040"/>
            </p14:xfrm>
          </p:contentPart>
        </mc:Choice>
        <mc:Fallback xmlns="">
          <p:pic>
            <p:nvPicPr>
              <p:cNvPr id="47" name="Ink 74">
                <a:extLst>
                  <a:ext uri="{FF2B5EF4-FFF2-40B4-BE49-F238E27FC236}">
                    <a16:creationId xmlns:a16="http://schemas.microsoft.com/office/drawing/2014/main" id="{452073DA-F292-46A7-5514-AB52C162CFF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61770" y="2853995"/>
                <a:ext cx="257760" cy="295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" name="Ink 77">
                <a:extLst>
                  <a:ext uri="{FF2B5EF4-FFF2-40B4-BE49-F238E27FC236}">
                    <a16:creationId xmlns:a16="http://schemas.microsoft.com/office/drawing/2014/main" id="{085A5BF6-3903-3BD2-B6DF-3552207CC294}"/>
                  </a:ext>
                </a:extLst>
              </p14:cNvPr>
              <p14:cNvContentPartPr/>
              <p14:nvPr/>
            </p14:nvContentPartPr>
            <p14:xfrm>
              <a:off x="8724194" y="5582431"/>
              <a:ext cx="241200" cy="221040"/>
            </p14:xfrm>
          </p:contentPart>
        </mc:Choice>
        <mc:Fallback xmlns="">
          <p:pic>
            <p:nvPicPr>
              <p:cNvPr id="48" name="Ink 77">
                <a:extLst>
                  <a:ext uri="{FF2B5EF4-FFF2-40B4-BE49-F238E27FC236}">
                    <a16:creationId xmlns:a16="http://schemas.microsoft.com/office/drawing/2014/main" id="{085A5BF6-3903-3BD2-B6DF-3552207CC2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93280" y="5551471"/>
                <a:ext cx="302309" cy="28224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743FB055-9876-DC6A-1971-C11766BF8EE6}"/>
              </a:ext>
            </a:extLst>
          </p:cNvPr>
          <p:cNvSpPr txBox="1"/>
          <p:nvPr/>
        </p:nvSpPr>
        <p:spPr>
          <a:xfrm>
            <a:off x="9102122" y="5467213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tasks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794F96-F79A-E8F6-E719-64BFA5EFC9A5}"/>
              </a:ext>
            </a:extLst>
          </p:cNvPr>
          <p:cNvSpPr txBox="1"/>
          <p:nvPr/>
        </p:nvSpPr>
        <p:spPr>
          <a:xfrm rot="5400000">
            <a:off x="1571794" y="4162264"/>
            <a:ext cx="1301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popularity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1FDD75-32A6-1BDF-A84F-E41555A4689A}"/>
              </a:ext>
            </a:extLst>
          </p:cNvPr>
          <p:cNvSpPr txBox="1"/>
          <p:nvPr/>
        </p:nvSpPr>
        <p:spPr>
          <a:xfrm>
            <a:off x="3481969" y="3104259"/>
            <a:ext cx="78718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Tail tasks: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Translation while while retaining rhyme scheme.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Extract all ACL conference chairs since 1990.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Do literature review summarizing human studies on corona viruses.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BFE7C8-D921-229C-AA3A-9FA9F117DB82}"/>
              </a:ext>
            </a:extLst>
          </p:cNvPr>
          <p:cNvCxnSpPr>
            <a:cxnSpLocks/>
          </p:cNvCxnSpPr>
          <p:nvPr/>
        </p:nvCxnSpPr>
        <p:spPr>
          <a:xfrm flipV="1">
            <a:off x="4075678" y="4528131"/>
            <a:ext cx="421543" cy="97992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373003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pPr marL="514350" indent="-514350">
              <a:buAutoNum type="arabicPeriod" startAt="2"/>
            </a:pPr>
            <a:r>
              <a:rPr lang="en-US" dirty="0"/>
              <a:t>What humans want != NLP tasks</a:t>
            </a:r>
          </a:p>
          <a:p>
            <a:pPr lvl="1"/>
            <a:r>
              <a:rPr lang="en-US" dirty="0"/>
              <a:t>Benchmarks like </a:t>
            </a:r>
            <a:r>
              <a:rPr lang="en-US" dirty="0" err="1"/>
              <a:t>PromptSource</a:t>
            </a:r>
            <a:r>
              <a:rPr lang="en-US" dirty="0"/>
              <a:t> or Natural Instructions are good indicators of a chatbot’s real-world quality.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105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</p:spTree>
    <p:extLst>
      <p:ext uri="{BB962C8B-B14F-4D97-AF65-F5344CB8AC3E}">
        <p14:creationId xmlns:p14="http://schemas.microsoft.com/office/powerpoint/2010/main" val="1910582519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pPr marL="514350" indent="-514350">
              <a:buAutoNum type="arabicPeriod" startAt="2"/>
            </a:pPr>
            <a:r>
              <a:rPr lang="en-US" dirty="0"/>
              <a:t>What humans want != NLP tasks</a:t>
            </a:r>
          </a:p>
          <a:p>
            <a:pPr lvl="1"/>
            <a:r>
              <a:rPr lang="en-US" dirty="0"/>
              <a:t>Benchmarks like </a:t>
            </a:r>
            <a:r>
              <a:rPr lang="en-US" dirty="0" err="1"/>
              <a:t>PromptSource</a:t>
            </a:r>
            <a:r>
              <a:rPr lang="en-US" dirty="0"/>
              <a:t> or Natural Instructions are good indicators of a chatbot’s real-world quality.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106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5609B16-434E-3006-BE62-3431474C664C}"/>
              </a:ext>
            </a:extLst>
          </p:cNvPr>
          <p:cNvSpPr/>
          <p:nvPr/>
        </p:nvSpPr>
        <p:spPr>
          <a:xfrm>
            <a:off x="1100381" y="4600574"/>
            <a:ext cx="10290874" cy="1499981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If we show the weakness of a chatbot in [NLP] tasks, is that a weakness of the model or the chatbot? 🤔</a:t>
            </a:r>
          </a:p>
        </p:txBody>
      </p:sp>
    </p:spTree>
    <p:extLst>
      <p:ext uri="{BB962C8B-B14F-4D97-AF65-F5344CB8AC3E}">
        <p14:creationId xmlns:p14="http://schemas.microsoft.com/office/powerpoint/2010/main" val="1518479319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pPr marL="514350" indent="-514350">
              <a:buAutoNum type="arabicPeriod" startAt="2"/>
            </a:pPr>
            <a:r>
              <a:rPr lang="en-US" dirty="0"/>
              <a:t>What humans want != NLP tasks</a:t>
            </a:r>
          </a:p>
          <a:p>
            <a:pPr lvl="1"/>
            <a:r>
              <a:rPr lang="en-US" dirty="0"/>
              <a:t>Benchmarks like </a:t>
            </a:r>
            <a:r>
              <a:rPr lang="en-US" dirty="0" err="1"/>
              <a:t>PromptSource</a:t>
            </a:r>
            <a:r>
              <a:rPr lang="en-US" dirty="0"/>
              <a:t> or Natural Instructions are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/>
              <a:t>good indicators of a chatbot’s real-world quality.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107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27C8F-B1B4-DB53-634F-F492E79AF86D}"/>
              </a:ext>
            </a:extLst>
          </p:cNvPr>
          <p:cNvSpPr txBox="1"/>
          <p:nvPr/>
        </p:nvSpPr>
        <p:spPr>
          <a:xfrm>
            <a:off x="1924879" y="4415168"/>
            <a:ext cx="58140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Avenir Book" panose="02000503020000020003" pitchFamily="2" charset="0"/>
              </a:rPr>
              <a:t>“We find that ChatGPT …. faces challenges when solving specific tasks such as </a:t>
            </a:r>
            <a:r>
              <a:rPr lang="en-US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sequence tagging</a:t>
            </a:r>
            <a:r>
              <a:rPr lang="en-US" sz="2800" i="1" dirty="0">
                <a:latin typeface="Avenir Book" panose="02000503020000020003" pitchFamily="2" charset="0"/>
              </a:rPr>
              <a:t>.”</a:t>
            </a:r>
          </a:p>
        </p:txBody>
      </p:sp>
      <p:pic>
        <p:nvPicPr>
          <p:cNvPr id="7" name="Picture 2" descr="Jackie Chan GIFs | Tenor">
            <a:extLst>
              <a:ext uri="{FF2B5EF4-FFF2-40B4-BE49-F238E27FC236}">
                <a16:creationId xmlns:a16="http://schemas.microsoft.com/office/drawing/2014/main" id="{437A6F97-9F4B-4E96-4A93-7F23C50C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133" y="4322473"/>
            <a:ext cx="2794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94A03-050C-4A5B-913D-CD1A953A0964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Is ChatGPT a General-Purpose Natural Language Processing Task Solver? Qin et al.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166609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pPr marL="514350" indent="-514350">
              <a:buAutoNum type="arabicPeriod" startAt="2"/>
            </a:pPr>
            <a:r>
              <a:rPr lang="en-US" dirty="0"/>
              <a:t>What humans want != NLP tasks</a:t>
            </a:r>
          </a:p>
          <a:p>
            <a:pPr lvl="1"/>
            <a:r>
              <a:rPr lang="en-US" dirty="0"/>
              <a:t>Benchmarks like </a:t>
            </a:r>
            <a:r>
              <a:rPr lang="en-US" dirty="0" err="1"/>
              <a:t>PromptSource</a:t>
            </a:r>
            <a:r>
              <a:rPr lang="en-US" dirty="0"/>
              <a:t> or Natural Instructions are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/>
              <a:t>good indicators of a chatbot’s real-world quality. </a:t>
            </a:r>
          </a:p>
          <a:p>
            <a:pPr marL="514350" indent="-514350">
              <a:buAutoNum type="arabicPeriod" startAt="2"/>
            </a:pPr>
            <a:r>
              <a:rPr lang="en-US" dirty="0"/>
              <a:t>With the increasing quality of chatbots, it is getting incredibly difficult to define rate quality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108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A3D52-13D1-95C4-9FA8-FE193AF144D1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2"/>
              </a:rPr>
              <a:t>Measuring Progress on Scalable Oversight for Large Language Models. Bowman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79258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F3D09-1B81-9AB5-9F4C-CA101461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are infinite-many tasks out there </a:t>
            </a:r>
          </a:p>
          <a:p>
            <a:pPr lvl="1"/>
            <a:r>
              <a:rPr lang="en-US" dirty="0"/>
              <a:t>Some are not defined yet!! </a:t>
            </a:r>
          </a:p>
          <a:p>
            <a:pPr marL="514350" indent="-514350">
              <a:buAutoNum type="arabicPeriod" startAt="2"/>
            </a:pPr>
            <a:r>
              <a:rPr lang="en-US" dirty="0"/>
              <a:t>What humans want != NLP tasks</a:t>
            </a:r>
          </a:p>
          <a:p>
            <a:pPr lvl="1"/>
            <a:r>
              <a:rPr lang="en-US" dirty="0"/>
              <a:t>Benchmarks like </a:t>
            </a:r>
            <a:r>
              <a:rPr lang="en-US" dirty="0" err="1"/>
              <a:t>PromptSource</a:t>
            </a:r>
            <a:r>
              <a:rPr lang="en-US" dirty="0"/>
              <a:t> or Natural Instructions are </a:t>
            </a:r>
            <a:r>
              <a:rPr lang="en-US" dirty="0">
                <a:solidFill>
                  <a:srgbClr val="C00000"/>
                </a:solidFill>
              </a:rPr>
              <a:t>not </a:t>
            </a:r>
            <a:r>
              <a:rPr lang="en-US" dirty="0"/>
              <a:t>good indicators of a chatbot’s real-world quality. </a:t>
            </a:r>
          </a:p>
          <a:p>
            <a:pPr marL="514350" indent="-514350">
              <a:buAutoNum type="arabicPeriod" startAt="2"/>
            </a:pPr>
            <a:r>
              <a:rPr lang="en-US" dirty="0"/>
              <a:t>With the increasing quality of chatbots, it is getting incredibly difficult to define rate quality</a:t>
            </a:r>
          </a:p>
          <a:p>
            <a:pPr marL="514350" indent="-514350">
              <a:buAutoNum type="arabicPeriod" startAt="2"/>
            </a:pPr>
            <a:r>
              <a:rPr lang="en-US" dirty="0"/>
              <a:t>How do we model opinions and preferences?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C63D-B76B-4659-F1EF-CD6AAD39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109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2961AF-369B-3944-192B-C9DA67A6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No one Knows How to Evaluate Generalist Chatbots!</a:t>
            </a:r>
          </a:p>
        </p:txBody>
      </p:sp>
    </p:spTree>
    <p:extLst>
      <p:ext uri="{BB962C8B-B14F-4D97-AF65-F5344CB8AC3E}">
        <p14:creationId xmlns:p14="http://schemas.microsoft.com/office/powerpoint/2010/main" val="31729218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A9F8-F5D0-B8A6-44C8-AF8B3828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Hurdles</a:t>
            </a:r>
            <a:r>
              <a:rPr lang="en-US" dirty="0"/>
              <a:t> in Adapting LLMs </a:t>
            </a:r>
            <a:br>
              <a:rPr lang="en-US" dirty="0"/>
            </a:br>
            <a:r>
              <a:rPr lang="en-US" dirty="0"/>
              <a:t>to Follow Human Demands”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E856-0AFB-02D3-1945-F4E47564A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70" y="1514475"/>
            <a:ext cx="11269362" cy="4662488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0044F9"/>
                </a:solidFill>
              </a:rPr>
              <a:t>”Wait … but we already have very good chatbots”</a:t>
            </a:r>
          </a:p>
          <a:p>
            <a:endParaRPr lang="en-US" dirty="0"/>
          </a:p>
          <a:p>
            <a:r>
              <a:rPr lang="en-US" dirty="0"/>
              <a:t>Yes, but …</a:t>
            </a:r>
          </a:p>
          <a:p>
            <a:endParaRPr lang="en-US" dirty="0"/>
          </a:p>
          <a:p>
            <a:r>
              <a:rPr lang="en-US" dirty="0"/>
              <a:t>They’re likely not cost-efficient -- they were built in rush. </a:t>
            </a:r>
          </a:p>
          <a:p>
            <a:r>
              <a:rPr lang="en-US" dirty="0"/>
              <a:t>We don’t understand why they’re so good. </a:t>
            </a:r>
          </a:p>
          <a:p>
            <a:r>
              <a:rPr lang="en-US" dirty="0"/>
              <a:t>They’re not that perfect -- concerns about real world deployment.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906CB-725D-22D1-E344-915213BC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076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29EC-C9A1-7189-73FA-1D7270B8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 Doesn’t Work Anymore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A6A53-7C3C-9412-4ED8-3B12CBB59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EAE88-3554-DF11-6DEF-471E101D887E}"/>
              </a:ext>
            </a:extLst>
          </p:cNvPr>
          <p:cNvSpPr txBox="1"/>
          <p:nvPr/>
        </p:nvSpPr>
        <p:spPr>
          <a:xfrm>
            <a:off x="4387339" y="2940831"/>
            <a:ext cx="7547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Avenir Book" panose="02000503020000020003" pitchFamily="2" charset="0"/>
              </a:rPr>
              <a:t>“… after training we released there is a leakage …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 “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824B8B-CB51-C471-6821-62BCFEFE8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32754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29EC-C9A1-7189-73FA-1D7270B8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Split Doesn’t Work Anymore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76A03-8593-D5B6-FEA9-2E2DEDFA2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our </a:t>
            </a:r>
            <a:r>
              <a:rPr lang="en-US" dirty="0">
                <a:solidFill>
                  <a:srgbClr val="C00000"/>
                </a:solidFill>
              </a:rPr>
              <a:t>planetary-level</a:t>
            </a:r>
            <a:r>
              <a:rPr lang="en-US" dirty="0"/>
              <a:t> pre-training, the train-test evaluation protocol is no more viable. How should we revise it? </a:t>
            </a:r>
          </a:p>
          <a:p>
            <a:endParaRPr lang="en-US" dirty="0"/>
          </a:p>
          <a:p>
            <a:r>
              <a:rPr lang="en-US" dirty="0"/>
              <a:t>Most LM papers:</a:t>
            </a:r>
          </a:p>
          <a:p>
            <a:endParaRPr lang="en-US" dirty="0"/>
          </a:p>
          <a:p>
            <a:r>
              <a:rPr lang="en-US" dirty="0"/>
              <a:t>My 2 cents: evaluation on </a:t>
            </a:r>
            <a:r>
              <a:rPr lang="en-US" dirty="0">
                <a:solidFill>
                  <a:srgbClr val="00B050"/>
                </a:solidFill>
              </a:rPr>
              <a:t>planetary-scale time-stamped</a:t>
            </a:r>
            <a:r>
              <a:rPr lang="en-US" dirty="0"/>
              <a:t>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A6A53-7C3C-9412-4ED8-3B12CBB59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EAE88-3554-DF11-6DEF-471E101D887E}"/>
              </a:ext>
            </a:extLst>
          </p:cNvPr>
          <p:cNvSpPr txBox="1"/>
          <p:nvPr/>
        </p:nvSpPr>
        <p:spPr>
          <a:xfrm>
            <a:off x="4387339" y="2940831"/>
            <a:ext cx="7547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Avenir Book" panose="02000503020000020003" pitchFamily="2" charset="0"/>
              </a:rPr>
              <a:t>“… after training we released there is a leakage …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 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F04D17-910D-5959-B98E-25903E3D6BF0}"/>
              </a:ext>
            </a:extLst>
          </p:cNvPr>
          <p:cNvGrpSpPr/>
          <p:nvPr/>
        </p:nvGrpSpPr>
        <p:grpSpPr>
          <a:xfrm>
            <a:off x="2160105" y="4613486"/>
            <a:ext cx="8779564" cy="2056500"/>
            <a:chOff x="2160105" y="4613486"/>
            <a:chExt cx="8779564" cy="205650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587AAA4-955E-913C-E274-C2DA06A0C4CD}"/>
                </a:ext>
              </a:extLst>
            </p:cNvPr>
            <p:cNvCxnSpPr/>
            <p:nvPr/>
          </p:nvCxnSpPr>
          <p:spPr>
            <a:xfrm>
              <a:off x="2160105" y="5181600"/>
              <a:ext cx="7620000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6CDCFC3-1BB5-FD37-04FA-9C728B69E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4316" y="5022574"/>
              <a:ext cx="0" cy="3114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D792F2-6F57-F508-0BDB-ABF15E510E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80" y="5022574"/>
              <a:ext cx="0" cy="3114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D42306-79F0-7124-EDF6-41C3CFE20EA6}"/>
                </a:ext>
              </a:extLst>
            </p:cNvPr>
            <p:cNvSpPr txBox="1"/>
            <p:nvPr/>
          </p:nvSpPr>
          <p:spPr>
            <a:xfrm>
              <a:off x="9637836" y="4747975"/>
              <a:ext cx="130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venir Book" panose="02000503020000020003" pitchFamily="2" charset="0"/>
                </a:rPr>
                <a:t>time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24739-0F44-A297-2A54-F100E6EB8120}"/>
                </a:ext>
              </a:extLst>
            </p:cNvPr>
            <p:cNvSpPr txBox="1"/>
            <p:nvPr/>
          </p:nvSpPr>
          <p:spPr>
            <a:xfrm>
              <a:off x="7338482" y="4613486"/>
              <a:ext cx="6724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36C37B-68F9-4ECC-7D2E-9DE54B92289B}"/>
                </a:ext>
              </a:extLst>
            </p:cNvPr>
            <p:cNvSpPr txBox="1"/>
            <p:nvPr/>
          </p:nvSpPr>
          <p:spPr>
            <a:xfrm>
              <a:off x="4071821" y="4613486"/>
              <a:ext cx="6724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Avenir Book" panose="02000503020000020003" pitchFamily="2" charset="0"/>
                </a:rPr>
                <a:t>t'</a:t>
              </a:r>
            </a:p>
          </p:txBody>
        </p:sp>
        <p:pic>
          <p:nvPicPr>
            <p:cNvPr id="28674" name="Picture 2" descr="Interactive: Earth Day quiz">
              <a:extLst>
                <a:ext uri="{FF2B5EF4-FFF2-40B4-BE49-F238E27FC236}">
                  <a16:creationId xmlns:a16="http://schemas.microsoft.com/office/drawing/2014/main" id="{54D84C0A-F2B2-4F87-B44C-B19349DFA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8272" y="5371790"/>
              <a:ext cx="1292087" cy="1292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nteractive: Earth Day quiz">
              <a:extLst>
                <a:ext uri="{FF2B5EF4-FFF2-40B4-BE49-F238E27FC236}">
                  <a16:creationId xmlns:a16="http://schemas.microsoft.com/office/drawing/2014/main" id="{F73319B1-C8CF-7ACA-DBB3-88FCE6513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436" y="5377899"/>
              <a:ext cx="1292087" cy="1292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1200321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7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Putting All Together</a:t>
            </a:r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Invitation:</a:t>
            </a:r>
            <a:r>
              <a:rPr lang="en" dirty="0"/>
              <a:t> let’s better understand the fundamentals that lead to </a:t>
            </a:r>
            <a:r>
              <a:rPr lang="en" dirty="0">
                <a:solidFill>
                  <a:srgbClr val="C00000"/>
                </a:solidFill>
              </a:rPr>
              <a:t>high-quality</a:t>
            </a:r>
            <a:r>
              <a:rPr lang="en" dirty="0"/>
              <a:t>, </a:t>
            </a:r>
            <a:r>
              <a:rPr lang="en" dirty="0">
                <a:solidFill>
                  <a:srgbClr val="C00000"/>
                </a:solidFill>
              </a:rPr>
              <a:t>efficient </a:t>
            </a:r>
            <a:r>
              <a:rPr lang="en" dirty="0"/>
              <a:t>and </a:t>
            </a:r>
            <a:r>
              <a:rPr lang="en" dirty="0">
                <a:solidFill>
                  <a:srgbClr val="C00000"/>
                </a:solidFill>
              </a:rPr>
              <a:t>generalist</a:t>
            </a:r>
            <a:r>
              <a:rPr lang="en" dirty="0"/>
              <a:t> models. </a:t>
            </a:r>
            <a:br>
              <a:rPr lang="en" dirty="0"/>
            </a:br>
            <a:endParaRPr lang="en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Some progress, more open questions.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112</a:t>
            </a:fld>
            <a:endParaRPr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810255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C768-E8C6-C884-7A2D-382E532C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“Moving Fast and Breaking Things”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EF04-DD5C-6D4C-6633-D637BF84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817882" cy="4662488"/>
          </a:xfrm>
        </p:spPr>
        <p:txBody>
          <a:bodyPr/>
          <a:lstStyle/>
          <a:p>
            <a:r>
              <a:rPr lang="en-US" dirty="0"/>
              <a:t>We are in the midst of an arms race, driven by market pressures.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E5879-13F2-7057-6DE9-E195BAFF9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3A1BE-A190-6DAC-0773-DD229542BB55}"/>
              </a:ext>
            </a:extLst>
          </p:cNvPr>
          <p:cNvSpPr txBox="1"/>
          <p:nvPr/>
        </p:nvSpPr>
        <p:spPr>
          <a:xfrm>
            <a:off x="952500" y="2485054"/>
            <a:ext cx="108178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“ … did not release the details due to competitive landscape …”</a:t>
            </a:r>
          </a:p>
        </p:txBody>
      </p:sp>
      <p:pic>
        <p:nvPicPr>
          <p:cNvPr id="5" name="Picture 2" descr="Why 'This Is Fine' Is the Meme This Year Deserves - The New York Times">
            <a:extLst>
              <a:ext uri="{FF2B5EF4-FFF2-40B4-BE49-F238E27FC236}">
                <a16:creationId xmlns:a16="http://schemas.microsoft.com/office/drawing/2014/main" id="{52F67615-2E1F-F78D-C8BE-06A09CD8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506" y="3336447"/>
            <a:ext cx="6674987" cy="31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98869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C768-E8C6-C884-7A2D-382E532C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“Moving Fast and Breaking Things”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8EF04-DD5C-6D4C-6633-D637BF84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62" y="1514475"/>
            <a:ext cx="10817883" cy="4662488"/>
          </a:xfrm>
        </p:spPr>
        <p:txBody>
          <a:bodyPr/>
          <a:lstStyle/>
          <a:p>
            <a:r>
              <a:rPr lang="en-US" dirty="0"/>
              <a:t>We are in the midst of an arms race, driven by market pressures.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can’t continue forever. </a:t>
            </a:r>
          </a:p>
          <a:p>
            <a:endParaRPr lang="en-US" dirty="0"/>
          </a:p>
          <a:p>
            <a:r>
              <a:rPr lang="en-US" dirty="0"/>
              <a:t>Our job: </a:t>
            </a:r>
            <a:r>
              <a:rPr lang="en-US" i="1" dirty="0">
                <a:solidFill>
                  <a:srgbClr val="C00000"/>
                </a:solidFill>
              </a:rPr>
              <a:t>Moving slow[er] and fixing the broken things. </a:t>
            </a:r>
          </a:p>
          <a:p>
            <a:pPr lvl="1"/>
            <a:r>
              <a:rPr lang="en-US" dirty="0"/>
              <a:t>Efficiency in computation and supervision, fabrications, harms and biases, ….  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E5879-13F2-7057-6DE9-E195BAFF9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3A1BE-A190-6DAC-0773-DD229542BB55}"/>
              </a:ext>
            </a:extLst>
          </p:cNvPr>
          <p:cNvSpPr txBox="1"/>
          <p:nvPr/>
        </p:nvSpPr>
        <p:spPr>
          <a:xfrm>
            <a:off x="952500" y="2485054"/>
            <a:ext cx="108178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“ … did not release the details due to competitive landscape …”</a:t>
            </a:r>
          </a:p>
        </p:txBody>
      </p:sp>
    </p:spTree>
    <p:extLst>
      <p:ext uri="{BB962C8B-B14F-4D97-AF65-F5344CB8AC3E}">
        <p14:creationId xmlns:p14="http://schemas.microsoft.com/office/powerpoint/2010/main" val="3083696808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BB69-562F-F618-0BDB-1BDC41DA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 Silver Lining: Lots of Open-Source Activity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7A67-D0A5-1587-BB4C-74D505D6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base models (e.g., </a:t>
            </a:r>
            <a:r>
              <a:rPr lang="en-US" dirty="0" err="1"/>
              <a:t>LLaMa</a:t>
            </a:r>
            <a:r>
              <a:rPr lang="en-US" dirty="0"/>
              <a:t>)</a:t>
            </a:r>
          </a:p>
          <a:p>
            <a:r>
              <a:rPr lang="en" dirty="0"/>
              <a:t>Open-source replications of chatbots </a:t>
            </a:r>
          </a:p>
          <a:p>
            <a:r>
              <a:rPr lang="en" dirty="0"/>
              <a:t>We will benefit from the al</a:t>
            </a:r>
            <a:r>
              <a:rPr lang="en-US" dirty="0"/>
              <a:t>l</a:t>
            </a:r>
            <a:r>
              <a:rPr lang="en" dirty="0" err="1"/>
              <a:t>iance</a:t>
            </a:r>
            <a:r>
              <a:rPr lang="en" dirty="0"/>
              <a:t> with the open-source </a:t>
            </a:r>
            <a:r>
              <a:rPr lang="en-US" dirty="0"/>
              <a:t>community</a:t>
            </a:r>
            <a:r>
              <a:rPr lang="en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D7054-3380-F8AA-AAD7-3A1B0B7779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pic>
        <p:nvPicPr>
          <p:cNvPr id="5" name="Google Shape;425;p62">
            <a:extLst>
              <a:ext uri="{FF2B5EF4-FFF2-40B4-BE49-F238E27FC236}">
                <a16:creationId xmlns:a16="http://schemas.microsoft.com/office/drawing/2014/main" id="{540C7152-F4FC-3999-C045-7697AB7A49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7591" y="3564297"/>
            <a:ext cx="8972131" cy="2374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7490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F806-F320-5CBD-BD70-56311BBD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0A3F5-2363-407A-C096-C446D6CDC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30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A9F8-F5D0-B8A6-44C8-AF8B3828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Hurdles</a:t>
            </a:r>
            <a:r>
              <a:rPr lang="en-US" dirty="0"/>
              <a:t> in Adapting LLMs </a:t>
            </a:r>
            <a:br>
              <a:rPr lang="en-US" dirty="0"/>
            </a:br>
            <a:r>
              <a:rPr lang="en-US" dirty="0"/>
              <a:t>to Follow Human Demands”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E856-0AFB-02D3-1945-F4E47564A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70" y="1514475"/>
            <a:ext cx="11269362" cy="4662488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0044F9"/>
                </a:solidFill>
              </a:rPr>
              <a:t>”Wait … but we already have very good chatbots”</a:t>
            </a:r>
          </a:p>
          <a:p>
            <a:endParaRPr lang="en-US" dirty="0"/>
          </a:p>
          <a:p>
            <a:r>
              <a:rPr lang="en-US" dirty="0"/>
              <a:t>Yes, but …</a:t>
            </a:r>
          </a:p>
          <a:p>
            <a:endParaRPr lang="en-US" dirty="0"/>
          </a:p>
          <a:p>
            <a:r>
              <a:rPr lang="en-US" dirty="0"/>
              <a:t>They’re likely not cost-efficient -- they were built in rush. </a:t>
            </a:r>
          </a:p>
          <a:p>
            <a:r>
              <a:rPr lang="en-US" dirty="0"/>
              <a:t>We don’t understand why they’re so good. </a:t>
            </a:r>
          </a:p>
          <a:p>
            <a:r>
              <a:rPr lang="en-US" dirty="0"/>
              <a:t>They’re not that perfect -- concerns about real world deployment.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906CB-725D-22D1-E344-915213BC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4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A9F8-F5D0-B8A6-44C8-AF8B3828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Hurdles</a:t>
            </a:r>
            <a:r>
              <a:rPr lang="en-US" dirty="0"/>
              <a:t> in Adapting LLMs </a:t>
            </a:r>
            <a:br>
              <a:rPr lang="en-US" dirty="0"/>
            </a:br>
            <a:r>
              <a:rPr lang="en-US" dirty="0"/>
              <a:t>to Follow Human Demands”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3E856-0AFB-02D3-1945-F4E47564A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70" y="1514475"/>
            <a:ext cx="11269362" cy="4662488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0044F9"/>
                </a:solidFill>
              </a:rPr>
              <a:t>”Wait … but we already have very good chatbots”</a:t>
            </a:r>
          </a:p>
          <a:p>
            <a:endParaRPr lang="en-US" dirty="0"/>
          </a:p>
          <a:p>
            <a:r>
              <a:rPr lang="en-US" dirty="0"/>
              <a:t>Yes, but …</a:t>
            </a:r>
          </a:p>
          <a:p>
            <a:endParaRPr lang="en-US" dirty="0"/>
          </a:p>
          <a:p>
            <a:r>
              <a:rPr lang="en-US" dirty="0"/>
              <a:t>They’re likely not cost-efficient -- they were built in rush. </a:t>
            </a:r>
          </a:p>
          <a:p>
            <a:r>
              <a:rPr lang="en-US" dirty="0"/>
              <a:t>We don’t understand why they’re so good. </a:t>
            </a:r>
          </a:p>
          <a:p>
            <a:r>
              <a:rPr lang="en-US" dirty="0"/>
              <a:t>They’re not that perfect -- concerns about real world deployment.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906CB-725D-22D1-E344-915213BC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3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D8AB-26E4-BF1A-AD40-63E7752E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disentangle various enabling factors behind these models?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A65D1-425A-AB83-4DDF-5BAAC1CCC9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Google Shape;150;p27">
            <a:extLst>
              <a:ext uri="{FF2B5EF4-FFF2-40B4-BE49-F238E27FC236}">
                <a16:creationId xmlns:a16="http://schemas.microsoft.com/office/drawing/2014/main" id="{26E021AF-5E4E-FD15-687B-70CFBCC731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How Did Models Acquire Vast Capabilities?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55050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D8AB-26E4-BF1A-AD40-63E7752E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disentangle various enabling factors behind these models? </a:t>
            </a:r>
          </a:p>
          <a:p>
            <a:endParaRPr lang="en-US" dirty="0"/>
          </a:p>
          <a:p>
            <a:r>
              <a:rPr lang="en-US" dirty="0"/>
              <a:t>Where are we heading to?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A65D1-425A-AB83-4DDF-5BAAC1CCC9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89400D-7FBA-AB7A-B52D-C28A68A7008F}"/>
              </a:ext>
            </a:extLst>
          </p:cNvPr>
          <p:cNvSpPr/>
          <p:nvPr/>
        </p:nvSpPr>
        <p:spPr>
          <a:xfrm>
            <a:off x="1198978" y="5120067"/>
            <a:ext cx="9794044" cy="1191833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⚠️ I will raise questions, and partial results ⚠️ </a:t>
            </a:r>
          </a:p>
        </p:txBody>
      </p:sp>
      <p:sp>
        <p:nvSpPr>
          <p:cNvPr id="9" name="Google Shape;150;p27">
            <a:extLst>
              <a:ext uri="{FF2B5EF4-FFF2-40B4-BE49-F238E27FC236}">
                <a16:creationId xmlns:a16="http://schemas.microsoft.com/office/drawing/2014/main" id="{4BB5A3C8-3F23-D8AB-FF5E-E59D95ED86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How Did Models Acquire Vast Capabilities?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60569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3398800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01696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04ABA0-D424-6CEE-47E5-9C83D1A51F3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9674549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4FB300-DE95-7D20-066B-92A616DDCFD1}"/>
              </a:ext>
            </a:extLst>
          </p:cNvPr>
          <p:cNvSpPr/>
          <p:nvPr/>
        </p:nvSpPr>
        <p:spPr>
          <a:xfrm>
            <a:off x="4380129" y="2677789"/>
            <a:ext cx="3431016" cy="19176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>
              <a:latin typeface="Avenir Book" panose="02000503020000020003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3B23D-0923-2D39-9BE4-5A0F046651D4}"/>
              </a:ext>
            </a:extLst>
          </p:cNvPr>
          <p:cNvGrpSpPr/>
          <p:nvPr/>
        </p:nvGrpSpPr>
        <p:grpSpPr>
          <a:xfrm>
            <a:off x="4461161" y="2879284"/>
            <a:ext cx="3269678" cy="1524185"/>
            <a:chOff x="4104182" y="4542416"/>
            <a:chExt cx="3269678" cy="1524185"/>
          </a:xfrm>
        </p:grpSpPr>
        <p:sp>
          <p:nvSpPr>
            <p:cNvPr id="16" name="Manual Operation 15">
              <a:extLst>
                <a:ext uri="{FF2B5EF4-FFF2-40B4-BE49-F238E27FC236}">
                  <a16:creationId xmlns:a16="http://schemas.microsoft.com/office/drawing/2014/main" id="{7D6053C7-1F40-F1B2-9041-03D32EE05909}"/>
                </a:ext>
              </a:extLst>
            </p:cNvPr>
            <p:cNvSpPr/>
            <p:nvPr/>
          </p:nvSpPr>
          <p:spPr>
            <a:xfrm rot="16200000">
              <a:off x="4051490" y="4595108"/>
              <a:ext cx="1524185" cy="1418802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7" name="Manual Operation 16">
              <a:extLst>
                <a:ext uri="{FF2B5EF4-FFF2-40B4-BE49-F238E27FC236}">
                  <a16:creationId xmlns:a16="http://schemas.microsoft.com/office/drawing/2014/main" id="{BEF2BFAE-77BE-F6CE-C9D6-210E38E23C41}"/>
                </a:ext>
              </a:extLst>
            </p:cNvPr>
            <p:cNvSpPr/>
            <p:nvPr/>
          </p:nvSpPr>
          <p:spPr>
            <a:xfrm rot="16200000" flipV="1">
              <a:off x="5902365" y="4595107"/>
              <a:ext cx="1524185" cy="1418804"/>
            </a:xfrm>
            <a:prstGeom prst="flowChartManualOperati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 panose="02000503020000020003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8904AB-1207-F601-06D3-2E03FCC22B9A}"/>
                </a:ext>
              </a:extLst>
            </p:cNvPr>
            <p:cNvSpPr/>
            <p:nvPr/>
          </p:nvSpPr>
          <p:spPr>
            <a:xfrm>
              <a:off x="5559557" y="4847538"/>
              <a:ext cx="347472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0.2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-0.4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0.1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0.0</a:t>
              </a:r>
            </a:p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-0.5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2763374" y="3332775"/>
            <a:ext cx="930594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8572932" y="3394253"/>
            <a:ext cx="1164847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Output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text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CAFF17-F9F9-BF79-597C-60E962F25C5F}"/>
              </a:ext>
            </a:extLst>
          </p:cNvPr>
          <p:cNvCxnSpPr>
            <a:cxnSpLocks/>
          </p:cNvCxnSpPr>
          <p:nvPr/>
        </p:nvCxnSpPr>
        <p:spPr>
          <a:xfrm>
            <a:off x="3832654" y="3636070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21FA64-FF50-6F48-6EF7-6EDF3111E147}"/>
              </a:ext>
            </a:extLst>
          </p:cNvPr>
          <p:cNvCxnSpPr>
            <a:cxnSpLocks/>
          </p:cNvCxnSpPr>
          <p:nvPr/>
        </p:nvCxnSpPr>
        <p:spPr>
          <a:xfrm>
            <a:off x="7990369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52A303-DA87-6FDA-8241-4AD5619B795B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688A2-2C10-3FD0-14D5-1BCCAF2B17EB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88945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580827" y="3332775"/>
            <a:ext cx="2748567" cy="6577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Johns Hopkins University is in _______.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Baltimore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A5D904-2C7A-3A4B-4B04-A122789C7F20}"/>
              </a:ext>
            </a:extLst>
          </p:cNvPr>
          <p:cNvSpPr/>
          <p:nvPr/>
        </p:nvSpPr>
        <p:spPr>
          <a:xfrm>
            <a:off x="5070376" y="4926981"/>
            <a:ext cx="2748567" cy="800286"/>
          </a:xfrm>
          <a:prstGeom prst="wedgeRoundRectCallout">
            <a:avLst>
              <a:gd name="adj1" fmla="val -17510"/>
              <a:gd name="adj2" fmla="val -76640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Simple facts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0EA2F-0F3F-B47B-8F78-AADE22B2122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872913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580827" y="3069303"/>
            <a:ext cx="2748567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 went to the ocean to see the fish, turtles, seals, and _______.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sharks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A5D904-2C7A-3A4B-4B04-A122789C7F20}"/>
              </a:ext>
            </a:extLst>
          </p:cNvPr>
          <p:cNvSpPr/>
          <p:nvPr/>
        </p:nvSpPr>
        <p:spPr>
          <a:xfrm>
            <a:off x="4711483" y="4926981"/>
            <a:ext cx="3246945" cy="800286"/>
          </a:xfrm>
          <a:prstGeom prst="wedgeRoundRectCallout">
            <a:avLst>
              <a:gd name="adj1" fmla="val -17510"/>
              <a:gd name="adj2" fmla="val -76640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Lexical 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1929A-CD96-BA7B-CBCC-E1983AB12A1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8953352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C1D8-4C83-DE46-9CEC-0A21C5E5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Chatbots are the buzz!!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8B62-DD36-1165-A07B-11474D234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146" name="Picture 2" descr="Explainer: Bard vs ChatGPT: What do we know about Google's AI chatbot? |  Reuters">
            <a:extLst>
              <a:ext uri="{FF2B5EF4-FFF2-40B4-BE49-F238E27FC236}">
                <a16:creationId xmlns:a16="http://schemas.microsoft.com/office/drawing/2014/main" id="{2D95BAFE-29CB-5094-AD59-D26FAB10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91" y="2581080"/>
            <a:ext cx="2066544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oogle Bard AI hands-on: A work in progress with plenty of caveats |  Engadget">
            <a:extLst>
              <a:ext uri="{FF2B5EF4-FFF2-40B4-BE49-F238E27FC236}">
                <a16:creationId xmlns:a16="http://schemas.microsoft.com/office/drawing/2014/main" id="{1000D523-8D0E-1602-FD03-22BF8DBE4F9B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r="20772"/>
          <a:stretch/>
        </p:blipFill>
        <p:spPr bwMode="auto">
          <a:xfrm>
            <a:off x="3696828" y="2581080"/>
            <a:ext cx="2066544" cy="210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I chatbot Claude was introduced with claims of more accurate responses  than ChatGPT - PCJOW">
            <a:extLst>
              <a:ext uri="{FF2B5EF4-FFF2-40B4-BE49-F238E27FC236}">
                <a16:creationId xmlns:a16="http://schemas.microsoft.com/office/drawing/2014/main" id="{D2D5AA3F-146E-E7F5-8FE4-3D11DE7B6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 bwMode="auto">
          <a:xfrm>
            <a:off x="6250974" y="2623760"/>
            <a:ext cx="2066544" cy="2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E97F21F-AB6B-8BF5-CEFC-750F06818C24}"/>
              </a:ext>
            </a:extLst>
          </p:cNvPr>
          <p:cNvGrpSpPr/>
          <p:nvPr/>
        </p:nvGrpSpPr>
        <p:grpSpPr>
          <a:xfrm>
            <a:off x="8805120" y="2645099"/>
            <a:ext cx="2066544" cy="2045204"/>
            <a:chOff x="9589540" y="2574332"/>
            <a:chExt cx="2066544" cy="20452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C0F45-26EC-906D-2A00-AAFF2C0C983B}"/>
                </a:ext>
              </a:extLst>
            </p:cNvPr>
            <p:cNvSpPr/>
            <p:nvPr/>
          </p:nvSpPr>
          <p:spPr>
            <a:xfrm>
              <a:off x="9589540" y="2574332"/>
              <a:ext cx="2066544" cy="20452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FCB37EBC-909F-CB78-7F9A-3642808EA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17" r="8711"/>
            <a:stretch/>
          </p:blipFill>
          <p:spPr>
            <a:xfrm>
              <a:off x="9601897" y="2761546"/>
              <a:ext cx="1984751" cy="827783"/>
            </a:xfrm>
            <a:prstGeom prst="rect">
              <a:avLst/>
            </a:prstGeom>
          </p:spPr>
        </p:pic>
        <p:pic>
          <p:nvPicPr>
            <p:cNvPr id="10" name="Picture 9" descr="Shape, logo&#10;&#10;Description automatically generated with medium confidence">
              <a:extLst>
                <a:ext uri="{FF2B5EF4-FFF2-40B4-BE49-F238E27FC236}">
                  <a16:creationId xmlns:a16="http://schemas.microsoft.com/office/drawing/2014/main" id="{62602DFD-EBB4-E61D-8280-6295E085F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23161" r="83393" b="29227"/>
            <a:stretch/>
          </p:blipFill>
          <p:spPr>
            <a:xfrm>
              <a:off x="10132118" y="3634304"/>
              <a:ext cx="919070" cy="759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67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580827" y="3069303"/>
            <a:ext cx="2748567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Thinking about the sequence 1, 1, 2, 3, 5, 8, 13, 21, ___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3" y="3394253"/>
            <a:ext cx="1419922" cy="584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34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40CC-1B78-344B-C1CF-38476A4ACFB0}"/>
              </a:ext>
            </a:extLst>
          </p:cNvPr>
          <p:cNvSpPr txBox="1"/>
          <p:nvPr/>
        </p:nvSpPr>
        <p:spPr>
          <a:xfrm>
            <a:off x="1815180" y="6488668"/>
            <a:ext cx="856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[</a:t>
            </a:r>
            <a:r>
              <a:rPr lang="en-US" sz="1800" dirty="0" err="1">
                <a:latin typeface="Avenir Book" panose="02000503020000020003" pitchFamily="2" charset="0"/>
              </a:rPr>
              <a:t>Bengio</a:t>
            </a:r>
            <a:r>
              <a:rPr lang="en-US" sz="1800" dirty="0">
                <a:latin typeface="Avenir Book" panose="02000503020000020003" pitchFamily="2" charset="0"/>
              </a:rPr>
              <a:t> et al. ‘04, Peters et al. ‘18,  </a:t>
            </a:r>
            <a:r>
              <a:rPr lang="en-US" sz="1800" dirty="0" err="1">
                <a:latin typeface="Avenir Book" panose="02000503020000020003" pitchFamily="2" charset="0"/>
              </a:rPr>
              <a:t>Raffel</a:t>
            </a:r>
            <a:r>
              <a:rPr lang="en-US" sz="1800" dirty="0">
                <a:latin typeface="Avenir Book" panose="02000503020000020003" pitchFamily="2" charset="0"/>
              </a:rPr>
              <a:t> et al. ‘20, Brown et al. ’20, many others]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1A5D904-2C7A-3A4B-4B04-A122789C7F20}"/>
              </a:ext>
            </a:extLst>
          </p:cNvPr>
          <p:cNvSpPr/>
          <p:nvPr/>
        </p:nvSpPr>
        <p:spPr>
          <a:xfrm>
            <a:off x="4711483" y="4926981"/>
            <a:ext cx="3246945" cy="800286"/>
          </a:xfrm>
          <a:prstGeom prst="wedgeRoundRectCallout">
            <a:avLst>
              <a:gd name="adj1" fmla="val -17510"/>
              <a:gd name="adj2" fmla="val -76640"/>
              <a:gd name="adj3" fmla="val 16667"/>
            </a:avLst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Avenir Book" panose="02000503020000020003" pitchFamily="2" charset="0"/>
              </a:rPr>
              <a:t>Basic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A37CF-D31D-D125-F208-B6691C655E9F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02890088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72" y="365125"/>
            <a:ext cx="12062322" cy="1325563"/>
          </a:xfrm>
        </p:spPr>
        <p:txBody>
          <a:bodyPr/>
          <a:lstStyle/>
          <a:p>
            <a:r>
              <a:rPr lang="en-US" sz="3900" dirty="0"/>
              <a:t>Language Modeling </a:t>
            </a:r>
            <a:r>
              <a:rPr lang="en-US" sz="3900" dirty="0">
                <a:cs typeface="Calibri"/>
              </a:rPr>
              <a:t>≠</a:t>
            </a:r>
            <a:r>
              <a:rPr lang="en-US" sz="3900" dirty="0"/>
              <a:t> Following User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379349" y="3069303"/>
            <a:ext cx="2950045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2" y="2718418"/>
            <a:ext cx="4209617" cy="1977568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black-holes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big bang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….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F4E2-7EC4-B9C8-653F-7F9DFBD57693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71D71-1BEA-3F98-773F-F0DDD13A77B2}"/>
              </a:ext>
            </a:extLst>
          </p:cNvPr>
          <p:cNvSpPr txBox="1"/>
          <p:nvPr/>
        </p:nvSpPr>
        <p:spPr>
          <a:xfrm>
            <a:off x="416277" y="655331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Training language models to follow instructions with human feedback, Ouyang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48661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72" y="365125"/>
            <a:ext cx="12062322" cy="1325563"/>
          </a:xfrm>
        </p:spPr>
        <p:txBody>
          <a:bodyPr/>
          <a:lstStyle/>
          <a:p>
            <a:r>
              <a:rPr lang="en-US" sz="3900" dirty="0"/>
              <a:t>Language Modeling </a:t>
            </a:r>
            <a:r>
              <a:rPr lang="en-US" sz="3900" dirty="0">
                <a:cs typeface="Calibri"/>
              </a:rPr>
              <a:t>≠</a:t>
            </a:r>
            <a:r>
              <a:rPr lang="en-US" sz="3900" dirty="0"/>
              <a:t> Following User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1379349" y="3069303"/>
            <a:ext cx="2950045" cy="11764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0572" y="2718418"/>
            <a:ext cx="4209617" cy="1977568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black-holes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big bang to a 6-year-old. 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….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F4E2-7EC4-B9C8-653F-7F9DFBD57693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02DDD5-95D4-03DE-EDA5-732B878D1D21}"/>
              </a:ext>
            </a:extLst>
          </p:cNvPr>
          <p:cNvSpPr/>
          <p:nvPr/>
        </p:nvSpPr>
        <p:spPr>
          <a:xfrm>
            <a:off x="485770" y="5053429"/>
            <a:ext cx="11251528" cy="1161427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LMs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1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are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not “aligned”</a:t>
            </a:r>
            <a:r>
              <a:rPr lang="en-US" sz="3800" spc="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with</a:t>
            </a:r>
            <a:r>
              <a:rPr lang="en-US" sz="38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800" spc="-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user </a:t>
            </a:r>
            <a:r>
              <a:rPr lang="en-US" sz="3800" spc="-15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intents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[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Ouyang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et</a:t>
            </a:r>
            <a:r>
              <a:rPr lang="en-US" sz="1600" u="heavy" spc="-20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al.,</a:t>
            </a:r>
            <a:r>
              <a:rPr lang="en-US" sz="1600" u="heavy" spc="-5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2022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]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.</a:t>
            </a:r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71D71-1BEA-3F98-773F-F0DDD13A77B2}"/>
              </a:ext>
            </a:extLst>
          </p:cNvPr>
          <p:cNvSpPr txBox="1"/>
          <p:nvPr/>
        </p:nvSpPr>
        <p:spPr>
          <a:xfrm>
            <a:off x="416277" y="655331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Training language models to follow instructions with human feedback, Ouyang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4646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72" y="365125"/>
            <a:ext cx="12062322" cy="1325563"/>
          </a:xfrm>
        </p:spPr>
        <p:txBody>
          <a:bodyPr/>
          <a:lstStyle/>
          <a:p>
            <a:r>
              <a:rPr lang="en-US" sz="3900" dirty="0"/>
              <a:t>Language Modeling </a:t>
            </a:r>
            <a:r>
              <a:rPr lang="en-US" sz="3900" dirty="0">
                <a:cs typeface="Calibri"/>
              </a:rPr>
              <a:t>≠</a:t>
            </a:r>
            <a:r>
              <a:rPr lang="en-US" sz="3900" dirty="0"/>
              <a:t> Following User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416277" y="2826904"/>
            <a:ext cx="3913117" cy="16830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Avenir Book" panose="02000503020000020003" pitchFamily="2" charset="0"/>
              </a:rPr>
              <a:t>It is unethical for hiring decisions to depend on genders.</a:t>
            </a:r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 Therefore, among Amy and Adam, our pick for CEO is _______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8483" y="3263000"/>
            <a:ext cx="1233943" cy="77495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Adam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F4E2-7EC4-B9C8-653F-7F9DFBD57693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B5BD7-0D1A-D25D-FC78-1B243413D1BF}"/>
              </a:ext>
            </a:extLst>
          </p:cNvPr>
          <p:cNvSpPr txBox="1"/>
          <p:nvPr/>
        </p:nvSpPr>
        <p:spPr>
          <a:xfrm>
            <a:off x="416277" y="656207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Ethical-Advice Taker: Do Language Models Understand Natural Language Interventions?, Zhao et al. 2021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0227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E11-5E2B-2272-6C6D-09B7C636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72" y="365125"/>
            <a:ext cx="12062322" cy="1325563"/>
          </a:xfrm>
        </p:spPr>
        <p:txBody>
          <a:bodyPr/>
          <a:lstStyle/>
          <a:p>
            <a:r>
              <a:rPr lang="en-US" sz="3900" dirty="0"/>
              <a:t>Language Modeling </a:t>
            </a:r>
            <a:r>
              <a:rPr lang="en-US" sz="3900" dirty="0">
                <a:cs typeface="Calibri"/>
              </a:rPr>
              <a:t>≠</a:t>
            </a:r>
            <a:r>
              <a:rPr lang="en-US" sz="3900" dirty="0"/>
              <a:t> Following User Intents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6A414-C84B-BF7E-CDE2-DE023D3C9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5E678B-0196-FDD6-F997-D971D5B9AB89}"/>
              </a:ext>
            </a:extLst>
          </p:cNvPr>
          <p:cNvSpPr/>
          <p:nvPr/>
        </p:nvSpPr>
        <p:spPr>
          <a:xfrm>
            <a:off x="416277" y="2826904"/>
            <a:ext cx="3913117" cy="16830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Avenir Book" panose="02000503020000020003" pitchFamily="2" charset="0"/>
              </a:rPr>
              <a:t>It is unethical for hiring decisions to depend on genders.</a:t>
            </a:r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 Therefore, among Amy and Adam, our pick for CEO is _______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FC1C-90F6-F653-5385-98E2C847A329}"/>
              </a:ext>
            </a:extLst>
          </p:cNvPr>
          <p:cNvSpPr/>
          <p:nvPr/>
        </p:nvSpPr>
        <p:spPr>
          <a:xfrm>
            <a:off x="7778483" y="3263000"/>
            <a:ext cx="1233943" cy="77495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Adam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0D6B8-1A5B-A836-DF8F-B392CA89FDC3}"/>
              </a:ext>
            </a:extLst>
          </p:cNvPr>
          <p:cNvCxnSpPr>
            <a:cxnSpLocks/>
          </p:cNvCxnSpPr>
          <p:nvPr/>
        </p:nvCxnSpPr>
        <p:spPr>
          <a:xfrm>
            <a:off x="4571998" y="3670083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A86A2F-C420-DB73-26A9-A261FDA380B0}"/>
              </a:ext>
            </a:extLst>
          </p:cNvPr>
          <p:cNvCxnSpPr>
            <a:cxnSpLocks/>
          </p:cNvCxnSpPr>
          <p:nvPr/>
        </p:nvCxnSpPr>
        <p:spPr>
          <a:xfrm>
            <a:off x="7060466" y="3670082"/>
            <a:ext cx="45944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1E979BA-6C6B-86CA-C614-680E32AD4353}"/>
              </a:ext>
            </a:extLst>
          </p:cNvPr>
          <p:cNvSpPr/>
          <p:nvPr/>
        </p:nvSpPr>
        <p:spPr>
          <a:xfrm>
            <a:off x="5199833" y="3055304"/>
            <a:ext cx="1677217" cy="12626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b="1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E0D453-72EA-3B52-D646-0223A6F97304}"/>
              </a:ext>
            </a:extLst>
          </p:cNvPr>
          <p:cNvSpPr txBox="1"/>
          <p:nvPr/>
        </p:nvSpPr>
        <p:spPr>
          <a:xfrm>
            <a:off x="5070376" y="3203415"/>
            <a:ext cx="19671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DF4E2-7EC4-B9C8-653F-7F9DFBD57693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02DDD5-95D4-03DE-EDA5-732B878D1D21}"/>
              </a:ext>
            </a:extLst>
          </p:cNvPr>
          <p:cNvSpPr/>
          <p:nvPr/>
        </p:nvSpPr>
        <p:spPr>
          <a:xfrm>
            <a:off x="814381" y="5472771"/>
            <a:ext cx="10444162" cy="742085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LMs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600" spc="-1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are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600" spc="-5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not “aligned”</a:t>
            </a:r>
            <a:r>
              <a:rPr lang="en-US" sz="3600" spc="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with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3600" spc="-11" dirty="0">
                <a:solidFill>
                  <a:srgbClr val="C00000"/>
                </a:solidFill>
                <a:latin typeface="Avenir Book" panose="02000503020000020003" pitchFamily="2" charset="0"/>
                <a:cs typeface="Calibri"/>
              </a:rPr>
              <a:t>human values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 [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Zhao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et</a:t>
            </a:r>
            <a:r>
              <a:rPr lang="en-US" sz="1600" u="heavy" spc="-20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al.,</a:t>
            </a:r>
            <a:r>
              <a:rPr lang="en-US" sz="1600" u="heavy" spc="-5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 </a:t>
            </a:r>
            <a:r>
              <a:rPr lang="en-US" sz="1600" u="heavy" spc="-11" dirty="0">
                <a:solidFill>
                  <a:schemeClr val="tx1"/>
                </a:solidFill>
                <a:uFill>
                  <a:solidFill>
                    <a:srgbClr val="007B92"/>
                  </a:solidFill>
                </a:uFill>
                <a:latin typeface="Avenir Book" panose="02000503020000020003" pitchFamily="2" charset="0"/>
                <a:cs typeface="Calibri"/>
              </a:rPr>
              <a:t>2021</a:t>
            </a:r>
            <a:r>
              <a:rPr lang="en-US" sz="1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]</a:t>
            </a:r>
            <a:r>
              <a:rPr lang="en-US" sz="36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.</a:t>
            </a:r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EB5BD7-0D1A-D25D-FC78-1B243413D1BF}"/>
              </a:ext>
            </a:extLst>
          </p:cNvPr>
          <p:cNvSpPr txBox="1"/>
          <p:nvPr/>
        </p:nvSpPr>
        <p:spPr>
          <a:xfrm>
            <a:off x="416277" y="656207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Ethical-Advice Taker: Do Language Models Understand Natural Language Interventions?, Zhao et al. 2021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57058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6F7F-E52D-A329-080F-A322C865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>
            <a:normAutofit/>
          </a:bodyPr>
          <a:lstStyle/>
          <a:p>
            <a:r>
              <a:rPr lang="en-US" dirty="0"/>
              <a:t>“Alignment” with Human Intents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A9809-2641-B70A-B8F5-E1DCA8B0BC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</p:spPr>
        <p:txBody>
          <a:bodyPr/>
          <a:lstStyle/>
          <a:p>
            <a:r>
              <a:rPr lang="en-US" dirty="0"/>
              <a:t>My working definition today: abide by user commands. 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Askell et al. 2020</a:t>
            </a:r>
            <a:r>
              <a:rPr lang="en-US" dirty="0"/>
              <a:t>’s definition: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Note, the definition is not limited to language only — applicable to other modalities or forms of communication.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CFE5B7-BDBF-08FF-B89C-EEFF3EE4DABF}"/>
              </a:ext>
            </a:extLst>
          </p:cNvPr>
          <p:cNvSpPr txBox="1"/>
          <p:nvPr/>
        </p:nvSpPr>
        <p:spPr>
          <a:xfrm>
            <a:off x="416277" y="6562071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A General Language Assistant as a Laboratory for Alignment, 2021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7382A6-F2CF-7636-C3F9-B0B54680D3FC}"/>
              </a:ext>
            </a:extLst>
          </p:cNvPr>
          <p:cNvSpPr/>
          <p:nvPr/>
        </p:nvSpPr>
        <p:spPr>
          <a:xfrm>
            <a:off x="960894" y="3750589"/>
            <a:ext cx="10368366" cy="711138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AI/LM is “aligned” if it is, </a:t>
            </a:r>
            <a:r>
              <a:rPr lang="en-US" sz="3200" b="1" dirty="0">
                <a:solidFill>
                  <a:schemeClr val="tx1"/>
                </a:solidFill>
                <a:latin typeface="Avenir Book" panose="02000503020000020003" pitchFamily="2" charset="0"/>
              </a:rPr>
              <a:t>helpful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, </a:t>
            </a:r>
            <a:r>
              <a:rPr lang="en-US" sz="3200" b="1" dirty="0">
                <a:solidFill>
                  <a:schemeClr val="tx1"/>
                </a:solidFill>
                <a:latin typeface="Avenir Book" panose="02000503020000020003" pitchFamily="2" charset="0"/>
              </a:rPr>
              <a:t>honest</a:t>
            </a:r>
            <a:r>
              <a:rPr lang="en-US" sz="3200" dirty="0">
                <a:solidFill>
                  <a:schemeClr val="tx1"/>
                </a:solidFill>
                <a:latin typeface="Avenir Book" panose="02000503020000020003" pitchFamily="2" charset="0"/>
              </a:rPr>
              <a:t>, and </a:t>
            </a:r>
            <a:r>
              <a:rPr lang="en-US" sz="3200" b="1" dirty="0">
                <a:solidFill>
                  <a:schemeClr val="tx1"/>
                </a:solidFill>
                <a:latin typeface="Avenir Book" panose="02000503020000020003" pitchFamily="2" charset="0"/>
              </a:rPr>
              <a:t>harmless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51461-B341-C583-1919-6E35B7F7C84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7557224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71816-2C14-73BA-F0E6-877B16A1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7742"/>
            <a:ext cx="12192000" cy="2618000"/>
          </a:xfrm>
        </p:spPr>
        <p:txBody>
          <a:bodyPr>
            <a:noAutofit/>
          </a:bodyPr>
          <a:lstStyle/>
          <a:p>
            <a:r>
              <a:rPr lang="en-US" sz="6400" dirty="0"/>
              <a:t>How do we “align” LMs with our articulated intents?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47FD0-0027-4085-4242-362E00E06CE9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64788641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6BF7D7-9EB4-4940-8881-F648B214EEDF}"/>
              </a:ext>
            </a:extLst>
          </p:cNvPr>
          <p:cNvGrpSpPr/>
          <p:nvPr/>
        </p:nvGrpSpPr>
        <p:grpSpPr>
          <a:xfrm>
            <a:off x="760712" y="1479591"/>
            <a:ext cx="9593451" cy="4873492"/>
            <a:chOff x="750225" y="1185878"/>
            <a:chExt cx="7268442" cy="3655903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0D4D64B3-1222-3AD1-5A52-A272AACE279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225" y="3746533"/>
              <a:ext cx="7268442" cy="1095248"/>
            </a:xfrm>
            <a:prstGeom prst="rect">
              <a:avLst/>
            </a:prstGeom>
          </p:spPr>
        </p:pic>
        <p:grpSp>
          <p:nvGrpSpPr>
            <p:cNvPr id="18" name="object 3">
              <a:extLst>
                <a:ext uri="{FF2B5EF4-FFF2-40B4-BE49-F238E27FC236}">
                  <a16:creationId xmlns:a16="http://schemas.microsoft.com/office/drawing/2014/main" id="{C666F1ED-752C-A5DD-000B-ABF178D8256F}"/>
                </a:ext>
              </a:extLst>
            </p:cNvPr>
            <p:cNvGrpSpPr/>
            <p:nvPr/>
          </p:nvGrpSpPr>
          <p:grpSpPr>
            <a:xfrm>
              <a:off x="821751" y="1185878"/>
              <a:ext cx="7046129" cy="2567238"/>
              <a:chOff x="1254263" y="1339596"/>
              <a:chExt cx="9394839" cy="3422985"/>
            </a:xfrm>
          </p:grpSpPr>
          <p:pic>
            <p:nvPicPr>
              <p:cNvPr id="19" name="object 4">
                <a:extLst>
                  <a:ext uri="{FF2B5EF4-FFF2-40B4-BE49-F238E27FC236}">
                    <a16:creationId xmlns:a16="http://schemas.microsoft.com/office/drawing/2014/main" id="{6A989908-E3F2-AB05-E4B3-7E38A08D06E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41851" y="1462403"/>
                <a:ext cx="9207251" cy="3271140"/>
              </a:xfrm>
              <a:prstGeom prst="rect">
                <a:avLst/>
              </a:prstGeom>
            </p:spPr>
          </p:pic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7AEE1022-22E2-B13C-F788-BFCBE2A8B314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2493264" y="0"/>
                    </a:moveTo>
                    <a:lnTo>
                      <a:pt x="0" y="0"/>
                    </a:lnTo>
                    <a:lnTo>
                      <a:pt x="0" y="377951"/>
                    </a:lnTo>
                    <a:lnTo>
                      <a:pt x="2493264" y="377951"/>
                    </a:lnTo>
                    <a:lnTo>
                      <a:pt x="249326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1" name="object 6">
                <a:extLst>
                  <a:ext uri="{FF2B5EF4-FFF2-40B4-BE49-F238E27FC236}">
                    <a16:creationId xmlns:a16="http://schemas.microsoft.com/office/drawing/2014/main" id="{8D17BD34-BBA8-9E24-57E5-62335B363456}"/>
                  </a:ext>
                </a:extLst>
              </p:cNvPr>
              <p:cNvSpPr/>
              <p:nvPr/>
            </p:nvSpPr>
            <p:spPr>
              <a:xfrm>
                <a:off x="2077211" y="1339596"/>
                <a:ext cx="2493645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493645" h="378460">
                    <a:moveTo>
                      <a:pt x="0" y="377951"/>
                    </a:moveTo>
                    <a:lnTo>
                      <a:pt x="2493264" y="377951"/>
                    </a:lnTo>
                    <a:lnTo>
                      <a:pt x="2493264" y="0"/>
                    </a:lnTo>
                    <a:lnTo>
                      <a:pt x="0" y="0"/>
                    </a:lnTo>
                    <a:lnTo>
                      <a:pt x="0" y="377951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2" name="object 7">
                <a:extLst>
                  <a:ext uri="{FF2B5EF4-FFF2-40B4-BE49-F238E27FC236}">
                    <a16:creationId xmlns:a16="http://schemas.microsoft.com/office/drawing/2014/main" id="{C59FF68A-69AB-9C79-E522-B196533C7511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F17941BC-15A8-9E59-4409-659DA4057B0E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4" name="object 9">
                <a:extLst>
                  <a:ext uri="{FF2B5EF4-FFF2-40B4-BE49-F238E27FC236}">
                    <a16:creationId xmlns:a16="http://schemas.microsoft.com/office/drawing/2014/main" id="{A4F0997C-A2F9-E60D-7E8F-C682CF2510D9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</p:grp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D70A8BB-5D15-4EA4-87F2-E1A5ED94924C}"/>
              </a:ext>
            </a:extLst>
          </p:cNvPr>
          <p:cNvSpPr txBox="1">
            <a:spLocks/>
          </p:cNvSpPr>
          <p:nvPr/>
        </p:nvSpPr>
        <p:spPr bwMode="auto">
          <a:xfrm>
            <a:off x="232475" y="1428864"/>
            <a:ext cx="11955361" cy="506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2400" spc="-5" dirty="0">
                <a:cs typeface="Calibri"/>
              </a:rPr>
              <a:t> Collect</a:t>
            </a:r>
            <a:r>
              <a:rPr lang="en-US" sz="2400" spc="-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examples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of</a:t>
            </a:r>
            <a:r>
              <a:rPr lang="en-US" sz="2400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(instruction,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output)</a:t>
            </a:r>
            <a:r>
              <a:rPr lang="en-US" sz="2400" spc="2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pairs</a:t>
            </a:r>
            <a:r>
              <a:rPr lang="en-US" sz="2400" dirty="0">
                <a:cs typeface="Calibri"/>
              </a:rPr>
              <a:t> across</a:t>
            </a:r>
            <a:r>
              <a:rPr lang="en-US" sz="2400" spc="-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many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tasks</a:t>
            </a:r>
            <a:r>
              <a:rPr lang="en-US" sz="2400" spc="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and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finetune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</a:t>
            </a:r>
            <a:r>
              <a:rPr lang="en-US" sz="2400" spc="11" dirty="0">
                <a:cs typeface="Calibri"/>
              </a:rPr>
              <a:t> </a:t>
            </a:r>
            <a:r>
              <a:rPr lang="en-US" sz="2400" spc="-5" dirty="0">
                <a:cs typeface="Calibri"/>
              </a:rPr>
              <a:t>LM</a:t>
            </a: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br>
              <a:rPr lang="en-US" sz="2400" spc="-5" dirty="0">
                <a:cs typeface="Calibri"/>
              </a:rPr>
            </a:br>
            <a:endParaRPr lang="en-US" sz="2400" spc="-5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pc="-5" dirty="0">
                <a:cs typeface="Calibri"/>
              </a:rPr>
              <a:t>2. Evaluate</a:t>
            </a:r>
            <a:r>
              <a:rPr lang="en-US" sz="2400" spc="-31" dirty="0">
                <a:cs typeface="Calibri"/>
              </a:rPr>
              <a:t> LM </a:t>
            </a:r>
            <a:r>
              <a:rPr lang="en-US" sz="2400" spc="-5" dirty="0">
                <a:cs typeface="Calibri"/>
              </a:rPr>
              <a:t>on</a:t>
            </a:r>
            <a:r>
              <a:rPr lang="en-US" sz="2400" spc="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unseen</a:t>
            </a:r>
            <a:r>
              <a:rPr lang="en-US" sz="2400" spc="-1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tasks</a:t>
            </a:r>
          </a:p>
          <a:p>
            <a:pPr>
              <a:buFont typeface="+mj-lt"/>
              <a:buAutoNum type="arabicPeriod"/>
            </a:pPr>
            <a:endParaRPr lang="en-US" sz="2400" spc="-5" dirty="0">
              <a:cs typeface="Calibri"/>
            </a:endParaRPr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8082BB-239D-1F37-4AC3-80AD370610CD}"/>
              </a:ext>
            </a:extLst>
          </p:cNvPr>
          <p:cNvGrpSpPr/>
          <p:nvPr/>
        </p:nvGrpSpPr>
        <p:grpSpPr>
          <a:xfrm>
            <a:off x="5070375" y="3706233"/>
            <a:ext cx="1967125" cy="1262671"/>
            <a:chOff x="5070375" y="3814719"/>
            <a:chExt cx="1967125" cy="1262671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572E53D-7141-0415-E663-29AD25432A3D}"/>
                </a:ext>
              </a:extLst>
            </p:cNvPr>
            <p:cNvSpPr/>
            <p:nvPr/>
          </p:nvSpPr>
          <p:spPr>
            <a:xfrm>
              <a:off x="5300419" y="3814719"/>
              <a:ext cx="1483640" cy="12626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FEDA8C6-E6BD-5202-B322-B33491466137}"/>
                </a:ext>
              </a:extLst>
            </p:cNvPr>
            <p:cNvSpPr txBox="1"/>
            <p:nvPr/>
          </p:nvSpPr>
          <p:spPr>
            <a:xfrm>
              <a:off x="5070375" y="3978328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2296573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Behavior Cloning </a:t>
            </a:r>
            <a:r>
              <a:rPr lang="en-US" sz="2200" dirty="0"/>
              <a:t>(Supervised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0DAA81-E585-D89C-F9A7-2829E5AE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Incentivizes word-by-word rote learning =&gt; </a:t>
            </a:r>
            <a:r>
              <a:rPr lang="en-US" dirty="0">
                <a:solidFill>
                  <a:srgbClr val="C00000"/>
                </a:solidFill>
              </a:rPr>
              <a:t>limits creativity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=&gt; The resulting models’ </a:t>
            </a:r>
            <a:r>
              <a:rPr lang="en-US" dirty="0">
                <a:solidFill>
                  <a:srgbClr val="C00000"/>
                </a:solidFill>
              </a:rPr>
              <a:t>generality/creativity</a:t>
            </a:r>
            <a:r>
              <a:rPr lang="en-US" dirty="0"/>
              <a:t> is bounded by that of </a:t>
            </a:r>
            <a:r>
              <a:rPr lang="en-US" dirty="0">
                <a:solidFill>
                  <a:srgbClr val="C00000"/>
                </a:solidFill>
              </a:rPr>
              <a:t>their supervision data</a:t>
            </a:r>
            <a:r>
              <a:rPr lang="en-US" dirty="0"/>
              <a:t>.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39484" y="6585671"/>
            <a:ext cx="118200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McCann et al., 2019, Weller et al. 2020. Mishra et al. 2021; Wang et al. 2022, 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Sanh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2022; Wei et al., 2022, Chung et al. 2022, many others 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64E3FE-A823-E95D-7EDE-80AEC29DAA67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80E75D-7BA7-2BE1-D90D-11F422628144}"/>
              </a:ext>
            </a:extLst>
          </p:cNvPr>
          <p:cNvGrpSpPr/>
          <p:nvPr/>
        </p:nvGrpSpPr>
        <p:grpSpPr>
          <a:xfrm>
            <a:off x="827508" y="3332331"/>
            <a:ext cx="9300025" cy="2512674"/>
            <a:chOff x="6779400" y="2491115"/>
            <a:chExt cx="9300025" cy="2512674"/>
          </a:xfrm>
        </p:grpSpPr>
        <p:grpSp>
          <p:nvGrpSpPr>
            <p:cNvPr id="7" name="object 3">
              <a:extLst>
                <a:ext uri="{FF2B5EF4-FFF2-40B4-BE49-F238E27FC236}">
                  <a16:creationId xmlns:a16="http://schemas.microsoft.com/office/drawing/2014/main" id="{2EB4AA54-A0D1-77DF-9338-C416C8E97191}"/>
                </a:ext>
              </a:extLst>
            </p:cNvPr>
            <p:cNvGrpSpPr/>
            <p:nvPr/>
          </p:nvGrpSpPr>
          <p:grpSpPr>
            <a:xfrm>
              <a:off x="6779400" y="2745004"/>
              <a:ext cx="9300025" cy="2063134"/>
              <a:chOff x="1254263" y="2699004"/>
              <a:chExt cx="9394839" cy="2063577"/>
            </a:xfrm>
          </p:grpSpPr>
          <p:pic>
            <p:nvPicPr>
              <p:cNvPr id="8" name="object 4">
                <a:extLst>
                  <a:ext uri="{FF2B5EF4-FFF2-40B4-BE49-F238E27FC236}">
                    <a16:creationId xmlns:a16="http://schemas.microsoft.com/office/drawing/2014/main" id="{3DE364FF-FA1D-A09D-5DE1-4B10CB3EE1A6}"/>
                  </a:ext>
                </a:extLst>
              </p:cNvPr>
              <p:cNvPicPr/>
              <p:nvPr/>
            </p:nvPicPr>
            <p:blipFill rotWithShape="1">
              <a:blip r:embed="rId4" cstate="print"/>
              <a:srcRect t="45441"/>
              <a:stretch/>
            </p:blipFill>
            <p:spPr>
              <a:xfrm>
                <a:off x="1441851" y="2948849"/>
                <a:ext cx="9207251" cy="1784694"/>
              </a:xfrm>
              <a:prstGeom prst="rect">
                <a:avLst/>
              </a:prstGeom>
            </p:spPr>
          </p:pic>
          <p:sp>
            <p:nvSpPr>
              <p:cNvPr id="11" name="object 7">
                <a:extLst>
                  <a:ext uri="{FF2B5EF4-FFF2-40B4-BE49-F238E27FC236}">
                    <a16:creationId xmlns:a16="http://schemas.microsoft.com/office/drawing/2014/main" id="{76F3F599-998F-2D3F-C27C-F38DCB0AF9C8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2712720" y="0"/>
                    </a:moveTo>
                    <a:lnTo>
                      <a:pt x="0" y="0"/>
                    </a:lnTo>
                    <a:lnTo>
                      <a:pt x="0" y="227075"/>
                    </a:lnTo>
                    <a:lnTo>
                      <a:pt x="2712720" y="227075"/>
                    </a:lnTo>
                    <a:lnTo>
                      <a:pt x="271272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4408CBCF-0A8F-AC2E-6113-A02078B46526}"/>
                  </a:ext>
                </a:extLst>
              </p:cNvPr>
              <p:cNvSpPr/>
              <p:nvPr/>
            </p:nvSpPr>
            <p:spPr>
              <a:xfrm>
                <a:off x="2008631" y="2699004"/>
                <a:ext cx="271272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2712720" h="227330">
                    <a:moveTo>
                      <a:pt x="0" y="227075"/>
                    </a:moveTo>
                    <a:lnTo>
                      <a:pt x="2712720" y="227075"/>
                    </a:lnTo>
                    <a:lnTo>
                      <a:pt x="2712720" y="0"/>
                    </a:lnTo>
                    <a:lnTo>
                      <a:pt x="0" y="0"/>
                    </a:lnTo>
                    <a:lnTo>
                      <a:pt x="0" y="227075"/>
                    </a:lnTo>
                    <a:close/>
                  </a:path>
                </a:pathLst>
              </a:custGeom>
              <a:ln w="952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1D8B52C3-1D28-FCD0-8F6C-387C270AF23F}"/>
                  </a:ext>
                </a:extLst>
              </p:cNvPr>
              <p:cNvSpPr/>
              <p:nvPr/>
            </p:nvSpPr>
            <p:spPr>
              <a:xfrm>
                <a:off x="1254263" y="4457780"/>
                <a:ext cx="4114799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4114800" h="304800">
                    <a:moveTo>
                      <a:pt x="4114800" y="0"/>
                    </a:moveTo>
                    <a:lnTo>
                      <a:pt x="0" y="0"/>
                    </a:lnTo>
                    <a:lnTo>
                      <a:pt x="0" y="304800"/>
                    </a:lnTo>
                    <a:lnTo>
                      <a:pt x="4114800" y="304800"/>
                    </a:lnTo>
                    <a:lnTo>
                      <a:pt x="41148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sz="1400" dirty="0"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B13E27-383C-A4BB-3B22-7513547EB80C}"/>
                </a:ext>
              </a:extLst>
            </p:cNvPr>
            <p:cNvSpPr/>
            <p:nvPr/>
          </p:nvSpPr>
          <p:spPr>
            <a:xfrm>
              <a:off x="10977560" y="4276453"/>
              <a:ext cx="2079437" cy="727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F7B9458A-451F-1C35-1A11-C8DB0ED7D82D}"/>
                </a:ext>
              </a:extLst>
            </p:cNvPr>
            <p:cNvSpPr/>
            <p:nvPr/>
          </p:nvSpPr>
          <p:spPr>
            <a:xfrm rot="10800000">
              <a:off x="10286614" y="2491115"/>
              <a:ext cx="3364992" cy="1689367"/>
            </a:xfrm>
            <a:prstGeom prst="trapezoid">
              <a:avLst>
                <a:gd name="adj" fmla="val 48634"/>
              </a:avLst>
            </a:pr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4A9C44-594E-CE63-DC85-B0FB38D6C908}"/>
                </a:ext>
              </a:extLst>
            </p:cNvPr>
            <p:cNvGrpSpPr/>
            <p:nvPr/>
          </p:nvGrpSpPr>
          <p:grpSpPr>
            <a:xfrm>
              <a:off x="10994657" y="3612530"/>
              <a:ext cx="1967125" cy="1262671"/>
              <a:chOff x="5070375" y="3814719"/>
              <a:chExt cx="1967125" cy="126267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E0E3918-05EF-DA13-9B1A-53051BA18AB5}"/>
                  </a:ext>
                </a:extLst>
              </p:cNvPr>
              <p:cNvSpPr/>
              <p:nvPr/>
            </p:nvSpPr>
            <p:spPr>
              <a:xfrm>
                <a:off x="5300419" y="3814719"/>
                <a:ext cx="1483640" cy="126267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4800" b="1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DAB2F6-8351-F8F2-B8F3-7FE5C6807F1D}"/>
                  </a:ext>
                </a:extLst>
              </p:cNvPr>
              <p:cNvSpPr txBox="1"/>
              <p:nvPr/>
            </p:nvSpPr>
            <p:spPr>
              <a:xfrm>
                <a:off x="5070375" y="3978328"/>
                <a:ext cx="19671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b="1" dirty="0">
                    <a:latin typeface="Avenir Book" panose="02000503020000020003" pitchFamily="2" charset="0"/>
                  </a:rPr>
                  <a:t>LM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8817052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Reward (RLHF)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1E6E9-BD5B-260B-0875-4B3320EB8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set it aside for now … </a:t>
            </a:r>
          </a:p>
        </p:txBody>
      </p:sp>
    </p:spTree>
    <p:extLst>
      <p:ext uri="{BB962C8B-B14F-4D97-AF65-F5344CB8AC3E}">
        <p14:creationId xmlns:p14="http://schemas.microsoft.com/office/powerpoint/2010/main" val="218750325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0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These Chatbots are Real Generalists!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036133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FC769-34F7-6F54-5790-72127393C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2260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60607943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EC1851-B348-B4B8-DD08-EF3ED4CAC49C}"/>
              </a:ext>
            </a:extLst>
          </p:cNvPr>
          <p:cNvSpPr/>
          <p:nvPr/>
        </p:nvSpPr>
        <p:spPr>
          <a:xfrm>
            <a:off x="4755271" y="2921769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44EB8-04B1-52A3-0435-EFE415A425BD}"/>
              </a:ext>
            </a:extLst>
          </p:cNvPr>
          <p:cNvSpPr/>
          <p:nvPr/>
        </p:nvSpPr>
        <p:spPr>
          <a:xfrm>
            <a:off x="754228" y="2947528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6C42D-AFA8-A813-BEDB-86C50576122C}"/>
              </a:ext>
            </a:extLst>
          </p:cNvPr>
          <p:cNvCxnSpPr>
            <a:cxnSpLocks/>
          </p:cNvCxnSpPr>
          <p:nvPr/>
        </p:nvCxnSpPr>
        <p:spPr>
          <a:xfrm>
            <a:off x="3946877" y="336232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3B9DCA-7D49-AFA2-0572-8AA17654AFA9}"/>
              </a:ext>
            </a:extLst>
          </p:cNvPr>
          <p:cNvSpPr/>
          <p:nvPr/>
        </p:nvSpPr>
        <p:spPr>
          <a:xfrm>
            <a:off x="6704931" y="2652172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like any typical elevator, but it goes to space. …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E9B7-BA59-C1BA-B249-D1B4683AA565}"/>
              </a:ext>
            </a:extLst>
          </p:cNvPr>
          <p:cNvCxnSpPr>
            <a:cxnSpLocks/>
          </p:cNvCxnSpPr>
          <p:nvPr/>
        </p:nvCxnSpPr>
        <p:spPr>
          <a:xfrm flipV="1">
            <a:off x="6141254" y="2987620"/>
            <a:ext cx="415122" cy="329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145144-966B-B185-58FD-AC01BD2A25A5}"/>
              </a:ext>
            </a:extLst>
          </p:cNvPr>
          <p:cNvSpPr/>
          <p:nvPr/>
        </p:nvSpPr>
        <p:spPr>
          <a:xfrm>
            <a:off x="6717810" y="3447839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4E5E1-2E93-75C7-E271-0E00C6FE139B}"/>
              </a:ext>
            </a:extLst>
          </p:cNvPr>
          <p:cNvCxnSpPr>
            <a:cxnSpLocks/>
          </p:cNvCxnSpPr>
          <p:nvPr/>
        </p:nvCxnSpPr>
        <p:spPr>
          <a:xfrm>
            <a:off x="6134518" y="3452851"/>
            <a:ext cx="484914" cy="270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6835550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EC1851-B348-B4B8-DD08-EF3ED4CAC49C}"/>
              </a:ext>
            </a:extLst>
          </p:cNvPr>
          <p:cNvSpPr/>
          <p:nvPr/>
        </p:nvSpPr>
        <p:spPr>
          <a:xfrm>
            <a:off x="4755271" y="2921769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44EB8-04B1-52A3-0435-EFE415A425BD}"/>
              </a:ext>
            </a:extLst>
          </p:cNvPr>
          <p:cNvSpPr/>
          <p:nvPr/>
        </p:nvSpPr>
        <p:spPr>
          <a:xfrm>
            <a:off x="754228" y="2947528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6C42D-AFA8-A813-BEDB-86C50576122C}"/>
              </a:ext>
            </a:extLst>
          </p:cNvPr>
          <p:cNvCxnSpPr>
            <a:cxnSpLocks/>
          </p:cNvCxnSpPr>
          <p:nvPr/>
        </p:nvCxnSpPr>
        <p:spPr>
          <a:xfrm>
            <a:off x="3946877" y="336232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3B9DCA-7D49-AFA2-0572-8AA17654AFA9}"/>
              </a:ext>
            </a:extLst>
          </p:cNvPr>
          <p:cNvSpPr/>
          <p:nvPr/>
        </p:nvSpPr>
        <p:spPr>
          <a:xfrm>
            <a:off x="6704931" y="2652172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like any typical elevator, but it goes to space. …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E9B7-BA59-C1BA-B249-D1B4683AA565}"/>
              </a:ext>
            </a:extLst>
          </p:cNvPr>
          <p:cNvCxnSpPr>
            <a:cxnSpLocks/>
          </p:cNvCxnSpPr>
          <p:nvPr/>
        </p:nvCxnSpPr>
        <p:spPr>
          <a:xfrm flipV="1">
            <a:off x="6141254" y="2987620"/>
            <a:ext cx="415122" cy="329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145144-966B-B185-58FD-AC01BD2A25A5}"/>
              </a:ext>
            </a:extLst>
          </p:cNvPr>
          <p:cNvSpPr/>
          <p:nvPr/>
        </p:nvSpPr>
        <p:spPr>
          <a:xfrm>
            <a:off x="6717810" y="3447839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4E5E1-2E93-75C7-E271-0E00C6FE139B}"/>
              </a:ext>
            </a:extLst>
          </p:cNvPr>
          <p:cNvCxnSpPr>
            <a:cxnSpLocks/>
          </p:cNvCxnSpPr>
          <p:nvPr/>
        </p:nvCxnSpPr>
        <p:spPr>
          <a:xfrm>
            <a:off x="6134518" y="3452851"/>
            <a:ext cx="484914" cy="270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21BC2F-A698-1153-2485-613DDCDFB991}"/>
              </a:ext>
            </a:extLst>
          </p:cNvPr>
          <p:cNvSpPr txBox="1"/>
          <p:nvPr/>
        </p:nvSpPr>
        <p:spPr>
          <a:xfrm>
            <a:off x="10769652" y="2962658"/>
            <a:ext cx="796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👩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D62E65D-0DA9-2EBC-D139-82E166A834D2}"/>
              </a:ext>
            </a:extLst>
          </p:cNvPr>
          <p:cNvSpPr/>
          <p:nvPr/>
        </p:nvSpPr>
        <p:spPr>
          <a:xfrm>
            <a:off x="9972087" y="2690809"/>
            <a:ext cx="484914" cy="1364173"/>
          </a:xfrm>
          <a:prstGeom prst="roundRect">
            <a:avLst>
              <a:gd name="adj" fmla="val 997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👍</a:t>
            </a:r>
          </a:p>
          <a:p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16210782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EC1851-B348-B4B8-DD08-EF3ED4CAC49C}"/>
              </a:ext>
            </a:extLst>
          </p:cNvPr>
          <p:cNvSpPr/>
          <p:nvPr/>
        </p:nvSpPr>
        <p:spPr>
          <a:xfrm>
            <a:off x="4755271" y="2921769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44EB8-04B1-52A3-0435-EFE415A425BD}"/>
              </a:ext>
            </a:extLst>
          </p:cNvPr>
          <p:cNvSpPr/>
          <p:nvPr/>
        </p:nvSpPr>
        <p:spPr>
          <a:xfrm>
            <a:off x="754228" y="2947528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6C42D-AFA8-A813-BEDB-86C50576122C}"/>
              </a:ext>
            </a:extLst>
          </p:cNvPr>
          <p:cNvCxnSpPr>
            <a:cxnSpLocks/>
          </p:cNvCxnSpPr>
          <p:nvPr/>
        </p:nvCxnSpPr>
        <p:spPr>
          <a:xfrm>
            <a:off x="3946877" y="336232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3B9DCA-7D49-AFA2-0572-8AA17654AFA9}"/>
              </a:ext>
            </a:extLst>
          </p:cNvPr>
          <p:cNvSpPr/>
          <p:nvPr/>
        </p:nvSpPr>
        <p:spPr>
          <a:xfrm>
            <a:off x="6704931" y="2652172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like any typical elevator, but it goes to space. …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E9B7-BA59-C1BA-B249-D1B4683AA565}"/>
              </a:ext>
            </a:extLst>
          </p:cNvPr>
          <p:cNvCxnSpPr>
            <a:cxnSpLocks/>
          </p:cNvCxnSpPr>
          <p:nvPr/>
        </p:nvCxnSpPr>
        <p:spPr>
          <a:xfrm flipV="1">
            <a:off x="6141254" y="2987620"/>
            <a:ext cx="415122" cy="329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145144-966B-B185-58FD-AC01BD2A25A5}"/>
              </a:ext>
            </a:extLst>
          </p:cNvPr>
          <p:cNvSpPr/>
          <p:nvPr/>
        </p:nvSpPr>
        <p:spPr>
          <a:xfrm>
            <a:off x="6717810" y="3447839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4E5E1-2E93-75C7-E271-0E00C6FE139B}"/>
              </a:ext>
            </a:extLst>
          </p:cNvPr>
          <p:cNvCxnSpPr>
            <a:cxnSpLocks/>
          </p:cNvCxnSpPr>
          <p:nvPr/>
        </p:nvCxnSpPr>
        <p:spPr>
          <a:xfrm>
            <a:off x="6134518" y="3452851"/>
            <a:ext cx="484914" cy="270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21BC2F-A698-1153-2485-613DDCDFB991}"/>
              </a:ext>
            </a:extLst>
          </p:cNvPr>
          <p:cNvSpPr txBox="1"/>
          <p:nvPr/>
        </p:nvSpPr>
        <p:spPr>
          <a:xfrm>
            <a:off x="10769652" y="2962658"/>
            <a:ext cx="796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👩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C2946B-EA5E-F38C-C715-F8B1FCDE31A1}"/>
              </a:ext>
            </a:extLst>
          </p:cNvPr>
          <p:cNvSpPr/>
          <p:nvPr/>
        </p:nvSpPr>
        <p:spPr>
          <a:xfrm>
            <a:off x="5883292" y="1512609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453FB54C-9CC9-E99C-EFA0-94BBA8627CF8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547613" y="573212"/>
            <a:ext cx="1055955" cy="3692678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D9BDEFF-237C-BD6B-0560-EF73FE6B663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6859899" y="1891573"/>
            <a:ext cx="3354645" cy="799236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D62E65D-0DA9-2EBC-D139-82E166A834D2}"/>
              </a:ext>
            </a:extLst>
          </p:cNvPr>
          <p:cNvSpPr/>
          <p:nvPr/>
        </p:nvSpPr>
        <p:spPr>
          <a:xfrm>
            <a:off x="9972087" y="2690809"/>
            <a:ext cx="484914" cy="1364173"/>
          </a:xfrm>
          <a:prstGeom prst="roundRect">
            <a:avLst>
              <a:gd name="adj" fmla="val 997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👍</a:t>
            </a:r>
          </a:p>
          <a:p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3625743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EC1851-B348-B4B8-DD08-EF3ED4CAC49C}"/>
              </a:ext>
            </a:extLst>
          </p:cNvPr>
          <p:cNvSpPr/>
          <p:nvPr/>
        </p:nvSpPr>
        <p:spPr>
          <a:xfrm>
            <a:off x="4755271" y="2921769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44EB8-04B1-52A3-0435-EFE415A425BD}"/>
              </a:ext>
            </a:extLst>
          </p:cNvPr>
          <p:cNvSpPr/>
          <p:nvPr/>
        </p:nvSpPr>
        <p:spPr>
          <a:xfrm>
            <a:off x="754228" y="2947528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6C42D-AFA8-A813-BEDB-86C50576122C}"/>
              </a:ext>
            </a:extLst>
          </p:cNvPr>
          <p:cNvCxnSpPr>
            <a:cxnSpLocks/>
          </p:cNvCxnSpPr>
          <p:nvPr/>
        </p:nvCxnSpPr>
        <p:spPr>
          <a:xfrm>
            <a:off x="3946877" y="336232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3B9DCA-7D49-AFA2-0572-8AA17654AFA9}"/>
              </a:ext>
            </a:extLst>
          </p:cNvPr>
          <p:cNvSpPr/>
          <p:nvPr/>
        </p:nvSpPr>
        <p:spPr>
          <a:xfrm>
            <a:off x="6704931" y="2652172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like any typical elevator, but it goes to space. …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E9B7-BA59-C1BA-B249-D1B4683AA565}"/>
              </a:ext>
            </a:extLst>
          </p:cNvPr>
          <p:cNvCxnSpPr>
            <a:cxnSpLocks/>
          </p:cNvCxnSpPr>
          <p:nvPr/>
        </p:nvCxnSpPr>
        <p:spPr>
          <a:xfrm flipV="1">
            <a:off x="6141254" y="2987620"/>
            <a:ext cx="415122" cy="329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145144-966B-B185-58FD-AC01BD2A25A5}"/>
              </a:ext>
            </a:extLst>
          </p:cNvPr>
          <p:cNvSpPr/>
          <p:nvPr/>
        </p:nvSpPr>
        <p:spPr>
          <a:xfrm>
            <a:off x="6717810" y="3447839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4E5E1-2E93-75C7-E271-0E00C6FE139B}"/>
              </a:ext>
            </a:extLst>
          </p:cNvPr>
          <p:cNvCxnSpPr>
            <a:cxnSpLocks/>
          </p:cNvCxnSpPr>
          <p:nvPr/>
        </p:nvCxnSpPr>
        <p:spPr>
          <a:xfrm>
            <a:off x="6134518" y="3452851"/>
            <a:ext cx="484914" cy="270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21BC2F-A698-1153-2485-613DDCDFB991}"/>
              </a:ext>
            </a:extLst>
          </p:cNvPr>
          <p:cNvSpPr txBox="1"/>
          <p:nvPr/>
        </p:nvSpPr>
        <p:spPr>
          <a:xfrm>
            <a:off x="10769652" y="2962658"/>
            <a:ext cx="796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👩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C2946B-EA5E-F38C-C715-F8B1FCDE31A1}"/>
              </a:ext>
            </a:extLst>
          </p:cNvPr>
          <p:cNvSpPr/>
          <p:nvPr/>
        </p:nvSpPr>
        <p:spPr>
          <a:xfrm>
            <a:off x="5883292" y="1512609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453FB54C-9CC9-E99C-EFA0-94BBA8627CF8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547613" y="573212"/>
            <a:ext cx="1055955" cy="3692678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D9BDEFF-237C-BD6B-0560-EF73FE6B663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6859899" y="1891573"/>
            <a:ext cx="3354645" cy="799236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D62E65D-0DA9-2EBC-D139-82E166A834D2}"/>
              </a:ext>
            </a:extLst>
          </p:cNvPr>
          <p:cNvSpPr/>
          <p:nvPr/>
        </p:nvSpPr>
        <p:spPr>
          <a:xfrm>
            <a:off x="9972087" y="2690809"/>
            <a:ext cx="484914" cy="1364173"/>
          </a:xfrm>
          <a:prstGeom prst="roundRect">
            <a:avLst>
              <a:gd name="adj" fmla="val 997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👍</a:t>
            </a:r>
          </a:p>
          <a:p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76882425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32E00D3-2A95-A84C-CD3D-F3AAC7A05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596"/>
            <a:ext cx="10515600" cy="4662488"/>
          </a:xfrm>
        </p:spPr>
        <p:txBody>
          <a:bodyPr/>
          <a:lstStyle/>
          <a:p>
            <a:r>
              <a:rPr lang="en-US" dirty="0"/>
              <a:t>1. Reward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2. Policy Gradient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Feedback </a:t>
            </a:r>
            <a:r>
              <a:rPr lang="en-US" sz="2400" dirty="0"/>
              <a:t>(RLHF)</a:t>
            </a:r>
            <a:endParaRPr lang="en-US"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83680E24-6DF6-879C-B00A-61D2ED1B2C09}"/>
              </a:ext>
            </a:extLst>
          </p:cNvPr>
          <p:cNvSpPr txBox="1"/>
          <p:nvPr/>
        </p:nvSpPr>
        <p:spPr>
          <a:xfrm>
            <a:off x="1250795" y="6588275"/>
            <a:ext cx="931878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400" spc="-5" dirty="0">
                <a:latin typeface="Avenir Book" panose="02000503020000020003" pitchFamily="2" charset="0"/>
                <a:cs typeface="Calibri"/>
              </a:rPr>
              <a:t>[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Christiano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2017; </a:t>
            </a:r>
            <a:r>
              <a:rPr lang="en-US" sz="1400" spc="-5" dirty="0" err="1">
                <a:latin typeface="Avenir Book" panose="02000503020000020003" pitchFamily="2" charset="0"/>
                <a:cs typeface="Calibri"/>
              </a:rPr>
              <a:t>Stiennon</a:t>
            </a:r>
            <a:r>
              <a:rPr lang="en-US" sz="1400" spc="-5" dirty="0">
                <a:latin typeface="Avenir Book" panose="02000503020000020003" pitchFamily="2" charset="0"/>
                <a:cs typeface="Calibri"/>
              </a:rPr>
              <a:t> et al. 2020; Ouyang et al., 2022</a:t>
            </a:r>
            <a:r>
              <a:rPr sz="1400" dirty="0">
                <a:latin typeface="Avenir Book" panose="02000503020000020003" pitchFamily="2" charset="0"/>
                <a:cs typeface="Calibri"/>
              </a:rPr>
              <a:t>]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EC1851-B348-B4B8-DD08-EF3ED4CAC49C}"/>
              </a:ext>
            </a:extLst>
          </p:cNvPr>
          <p:cNvSpPr/>
          <p:nvPr/>
        </p:nvSpPr>
        <p:spPr>
          <a:xfrm>
            <a:off x="4755271" y="2921769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44EB8-04B1-52A3-0435-EFE415A425BD}"/>
              </a:ext>
            </a:extLst>
          </p:cNvPr>
          <p:cNvSpPr/>
          <p:nvPr/>
        </p:nvSpPr>
        <p:spPr>
          <a:xfrm>
            <a:off x="754228" y="2947528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6C42D-AFA8-A813-BEDB-86C50576122C}"/>
              </a:ext>
            </a:extLst>
          </p:cNvPr>
          <p:cNvCxnSpPr>
            <a:cxnSpLocks/>
          </p:cNvCxnSpPr>
          <p:nvPr/>
        </p:nvCxnSpPr>
        <p:spPr>
          <a:xfrm>
            <a:off x="3946877" y="336232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3B9DCA-7D49-AFA2-0572-8AA17654AFA9}"/>
              </a:ext>
            </a:extLst>
          </p:cNvPr>
          <p:cNvSpPr/>
          <p:nvPr/>
        </p:nvSpPr>
        <p:spPr>
          <a:xfrm>
            <a:off x="6704931" y="2652172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like any typical elevator, but it goes to space. …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4E9B7-BA59-C1BA-B249-D1B4683AA565}"/>
              </a:ext>
            </a:extLst>
          </p:cNvPr>
          <p:cNvCxnSpPr>
            <a:cxnSpLocks/>
          </p:cNvCxnSpPr>
          <p:nvPr/>
        </p:nvCxnSpPr>
        <p:spPr>
          <a:xfrm flipV="1">
            <a:off x="6141254" y="2987620"/>
            <a:ext cx="415122" cy="3298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145144-966B-B185-58FD-AC01BD2A25A5}"/>
              </a:ext>
            </a:extLst>
          </p:cNvPr>
          <p:cNvSpPr/>
          <p:nvPr/>
        </p:nvSpPr>
        <p:spPr>
          <a:xfrm>
            <a:off x="6717810" y="3447839"/>
            <a:ext cx="3128219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gravity to a 6-year-old. 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94E5E1-2E93-75C7-E271-0E00C6FE139B}"/>
              </a:ext>
            </a:extLst>
          </p:cNvPr>
          <p:cNvCxnSpPr>
            <a:cxnSpLocks/>
          </p:cNvCxnSpPr>
          <p:nvPr/>
        </p:nvCxnSpPr>
        <p:spPr>
          <a:xfrm>
            <a:off x="6134518" y="3452851"/>
            <a:ext cx="484914" cy="270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21BC2F-A698-1153-2485-613DDCDFB991}"/>
              </a:ext>
            </a:extLst>
          </p:cNvPr>
          <p:cNvSpPr txBox="1"/>
          <p:nvPr/>
        </p:nvSpPr>
        <p:spPr>
          <a:xfrm>
            <a:off x="10769652" y="2962658"/>
            <a:ext cx="796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👩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3C2946B-EA5E-F38C-C715-F8B1FCDE31A1}"/>
              </a:ext>
            </a:extLst>
          </p:cNvPr>
          <p:cNvSpPr/>
          <p:nvPr/>
        </p:nvSpPr>
        <p:spPr>
          <a:xfrm>
            <a:off x="5883292" y="1512609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453FB54C-9CC9-E99C-EFA0-94BBA8627CF8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547613" y="573212"/>
            <a:ext cx="1055955" cy="3692678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CD9BDEFF-237C-BD6B-0560-EF73FE6B663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6859899" y="1891573"/>
            <a:ext cx="3354645" cy="799236"/>
          </a:xfrm>
          <a:prstGeom prst="curvedConnector2">
            <a:avLst/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D62E65D-0DA9-2EBC-D139-82E166A834D2}"/>
              </a:ext>
            </a:extLst>
          </p:cNvPr>
          <p:cNvSpPr/>
          <p:nvPr/>
        </p:nvSpPr>
        <p:spPr>
          <a:xfrm>
            <a:off x="9972087" y="2690809"/>
            <a:ext cx="484914" cy="1364173"/>
          </a:xfrm>
          <a:prstGeom prst="roundRect">
            <a:avLst>
              <a:gd name="adj" fmla="val 997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👍</a:t>
            </a:r>
          </a:p>
          <a:p>
            <a:endParaRPr lang="en-US" sz="28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50A049-AAF9-E7EE-F792-B3741E4AB24B}"/>
              </a:ext>
            </a:extLst>
          </p:cNvPr>
          <p:cNvSpPr/>
          <p:nvPr/>
        </p:nvSpPr>
        <p:spPr>
          <a:xfrm>
            <a:off x="4768150" y="5353133"/>
            <a:ext cx="1059818" cy="891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venir Book" panose="02000503020000020003" pitchFamily="2" charset="0"/>
              </a:rPr>
              <a:t>LM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A92631F-5176-AFFA-9366-62CFED6143EF}"/>
              </a:ext>
            </a:extLst>
          </p:cNvPr>
          <p:cNvSpPr/>
          <p:nvPr/>
        </p:nvSpPr>
        <p:spPr>
          <a:xfrm>
            <a:off x="767107" y="5378892"/>
            <a:ext cx="2950045" cy="79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Explain ”space elevators” to a 6-year-old.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C89422-9CA4-9121-9BCE-8A11D9A2A701}"/>
              </a:ext>
            </a:extLst>
          </p:cNvPr>
          <p:cNvCxnSpPr>
            <a:cxnSpLocks/>
          </p:cNvCxnSpPr>
          <p:nvPr/>
        </p:nvCxnSpPr>
        <p:spPr>
          <a:xfrm>
            <a:off x="3959756" y="5793692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EBA17BA-F07D-7B61-8B7B-0F4AE5EA5C63}"/>
              </a:ext>
            </a:extLst>
          </p:cNvPr>
          <p:cNvCxnSpPr>
            <a:cxnSpLocks/>
          </p:cNvCxnSpPr>
          <p:nvPr/>
        </p:nvCxnSpPr>
        <p:spPr>
          <a:xfrm>
            <a:off x="6147397" y="5792488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5D78AE5-F999-42EE-4C1B-4F613389A424}"/>
              </a:ext>
            </a:extLst>
          </p:cNvPr>
          <p:cNvSpPr/>
          <p:nvPr/>
        </p:nvSpPr>
        <p:spPr>
          <a:xfrm>
            <a:off x="9531910" y="5350666"/>
            <a:ext cx="937970" cy="809443"/>
          </a:xfrm>
          <a:prstGeom prst="roundRect">
            <a:avLst/>
          </a:prstGeom>
          <a:solidFill>
            <a:srgbClr val="FFD9D5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venir Book" panose="02000503020000020003" pitchFamily="2" charset="0"/>
              </a:rPr>
              <a:t>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BC9B8FD-F3A5-0AED-F98B-028AE3A27E0B}"/>
              </a:ext>
            </a:extLst>
          </p:cNvPr>
          <p:cNvSpPr/>
          <p:nvPr/>
        </p:nvSpPr>
        <p:spPr>
          <a:xfrm>
            <a:off x="6756866" y="5446395"/>
            <a:ext cx="1908355" cy="666427"/>
          </a:xfrm>
          <a:prstGeom prst="roundRect">
            <a:avLst>
              <a:gd name="adj" fmla="val 99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It is basically ….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B2591C-98F8-AA69-201A-9CD8A99E72D8}"/>
              </a:ext>
            </a:extLst>
          </p:cNvPr>
          <p:cNvCxnSpPr>
            <a:cxnSpLocks/>
          </p:cNvCxnSpPr>
          <p:nvPr/>
        </p:nvCxnSpPr>
        <p:spPr>
          <a:xfrm>
            <a:off x="8811179" y="5779609"/>
            <a:ext cx="46998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23DAB26A-7E23-1F27-CD6E-F8DCB1B54AC3}"/>
              </a:ext>
            </a:extLst>
          </p:cNvPr>
          <p:cNvCxnSpPr>
            <a:cxnSpLocks/>
            <a:stCxn id="39" idx="0"/>
            <a:endCxn id="29" idx="0"/>
          </p:cNvCxnSpPr>
          <p:nvPr/>
        </p:nvCxnSpPr>
        <p:spPr>
          <a:xfrm rot="16200000" flipH="1" flipV="1">
            <a:off x="7648243" y="3000481"/>
            <a:ext cx="2467" cy="4702836"/>
          </a:xfrm>
          <a:prstGeom prst="curvedConnector3">
            <a:avLst>
              <a:gd name="adj1" fmla="val -21273450"/>
            </a:avLst>
          </a:prstGeom>
          <a:ln w="66675">
            <a:solidFill>
              <a:srgbClr val="AFB8C3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6388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RL w/ Ranking Reward (RLHF)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FA884-1E79-0DFD-53B6-B6AC652E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Creative generations</a:t>
            </a:r>
          </a:p>
          <a:p>
            <a:r>
              <a:rPr lang="en-US" dirty="0"/>
              <a:t>As in theoretical computer science, verification is easier than generation  </a:t>
            </a:r>
          </a:p>
          <a:p>
            <a:r>
              <a:rPr lang="en-US" dirty="0"/>
              <a:t>Learning from negative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7422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All-together: ChatGPT Recipe </a:t>
            </a:r>
            <a:r>
              <a:rPr lang="en-US" sz="6000" dirty="0"/>
              <a:t>👨‍🍳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779EF-FA29-CEE7-5BF5-1F5C2F4ED17A}"/>
              </a:ext>
            </a:extLst>
          </p:cNvPr>
          <p:cNvSpPr txBox="1"/>
          <p:nvPr/>
        </p:nvSpPr>
        <p:spPr>
          <a:xfrm rot="19064238">
            <a:off x="-1204445" y="448845"/>
            <a:ext cx="3806326" cy="46166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Background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98A2820-C625-5165-F74A-61AC0BDF6F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408159"/>
              </p:ext>
            </p:extLst>
          </p:nvPr>
        </p:nvGraphicFramePr>
        <p:xfrm>
          <a:off x="437881" y="1988586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034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0" name="Google Shape;156;p27">
            <a:extLst>
              <a:ext uri="{FF2B5EF4-FFF2-40B4-BE49-F238E27FC236}">
                <a16:creationId xmlns:a16="http://schemas.microsoft.com/office/drawing/2014/main" id="{C40DFAE7-265D-F34D-441C-CD46D6794A00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619070D-335C-3792-2ABA-E4B40743D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748125"/>
              </p:ext>
            </p:extLst>
          </p:nvPr>
        </p:nvGraphicFramePr>
        <p:xfrm>
          <a:off x="437881" y="-60007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2450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09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These Chatbots are Real Generalists! </a:t>
            </a:r>
            <a:endParaRPr dirty="0"/>
          </a:p>
        </p:txBody>
      </p:sp>
      <p:grpSp>
        <p:nvGrpSpPr>
          <p:cNvPr id="136" name="Google Shape;136;p26"/>
          <p:cNvGrpSpPr/>
          <p:nvPr/>
        </p:nvGrpSpPr>
        <p:grpSpPr>
          <a:xfrm>
            <a:off x="583350" y="1415101"/>
            <a:ext cx="3083367" cy="4677233"/>
            <a:chOff x="437512" y="1061325"/>
            <a:chExt cx="2312525" cy="3507925"/>
          </a:xfrm>
        </p:grpSpPr>
        <p:pic>
          <p:nvPicPr>
            <p:cNvPr id="137" name="Google Shape;13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512" y="1513725"/>
              <a:ext cx="2312525" cy="3055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6"/>
            <p:cNvSpPr txBox="1"/>
            <p:nvPr/>
          </p:nvSpPr>
          <p:spPr>
            <a:xfrm>
              <a:off x="789313" y="1061325"/>
              <a:ext cx="1608900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Basic needs </a:t>
              </a:r>
              <a:endParaRPr dirty="0"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822117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43B7B822-81C9-00FC-D8F9-917B6DB82067}"/>
              </a:ext>
            </a:extLst>
          </p:cNvPr>
          <p:cNvSpPr/>
          <p:nvPr/>
        </p:nvSpPr>
        <p:spPr>
          <a:xfrm>
            <a:off x="942971" y="2314571"/>
            <a:ext cx="4209009" cy="407809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Pretraining</a:t>
            </a:r>
            <a:endParaRPr dirty="0">
              <a:latin typeface="Avenir Book" panose="02000503020000020003" pitchFamily="2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(GPT3: </a:t>
            </a:r>
            <a:r>
              <a:rPr lang="en" sz="1733" dirty="0">
                <a:solidFill>
                  <a:srgbClr val="150727"/>
                </a:solidFill>
                <a:latin typeface="Avenir Book" panose="02000503020000020003" pitchFamily="2" charset="0"/>
              </a:rPr>
              <a:t>499 Billion tokens)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10" name="Google Shape;156;p27">
            <a:extLst>
              <a:ext uri="{FF2B5EF4-FFF2-40B4-BE49-F238E27FC236}">
                <a16:creationId xmlns:a16="http://schemas.microsoft.com/office/drawing/2014/main" id="{C40DFAE7-265D-F34D-441C-CD46D6794A00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619070D-335C-3792-2ABA-E4B40743D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748125"/>
              </p:ext>
            </p:extLst>
          </p:nvPr>
        </p:nvGraphicFramePr>
        <p:xfrm>
          <a:off x="437881" y="-60007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2567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43B7B822-81C9-00FC-D8F9-917B6DB82067}"/>
              </a:ext>
            </a:extLst>
          </p:cNvPr>
          <p:cNvSpPr/>
          <p:nvPr/>
        </p:nvSpPr>
        <p:spPr>
          <a:xfrm>
            <a:off x="942971" y="2314571"/>
            <a:ext cx="4209009" cy="407809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Pretraining</a:t>
            </a:r>
            <a:endParaRPr dirty="0">
              <a:latin typeface="Avenir Book" panose="02000503020000020003" pitchFamily="2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(GPT3: </a:t>
            </a:r>
            <a:r>
              <a:rPr lang="en" sz="1733" dirty="0">
                <a:solidFill>
                  <a:srgbClr val="150727"/>
                </a:solidFill>
                <a:latin typeface="Avenir Book" panose="02000503020000020003" pitchFamily="2" charset="0"/>
              </a:rPr>
              <a:t>499 Billion tokens)</a:t>
            </a:r>
            <a:endParaRPr dirty="0">
              <a:latin typeface="Avenir Book" panose="02000503020000020003" pitchFamily="2" charset="0"/>
            </a:endParaRPr>
          </a:p>
        </p:txBody>
      </p:sp>
      <p:grpSp>
        <p:nvGrpSpPr>
          <p:cNvPr id="7" name="Google Shape;153;p27">
            <a:extLst>
              <a:ext uri="{FF2B5EF4-FFF2-40B4-BE49-F238E27FC236}">
                <a16:creationId xmlns:a16="http://schemas.microsoft.com/office/drawing/2014/main" id="{06A261C6-714F-E9C5-C847-A3D473203E57}"/>
              </a:ext>
            </a:extLst>
          </p:cNvPr>
          <p:cNvGrpSpPr/>
          <p:nvPr/>
        </p:nvGrpSpPr>
        <p:grpSpPr>
          <a:xfrm>
            <a:off x="6225550" y="3957297"/>
            <a:ext cx="4884400" cy="1355279"/>
            <a:chOff x="4942850" y="2271450"/>
            <a:chExt cx="3663300" cy="1016459"/>
          </a:xfrm>
        </p:grpSpPr>
        <p:sp>
          <p:nvSpPr>
            <p:cNvPr id="8" name="Google Shape;154;p27">
              <a:extLst>
                <a:ext uri="{FF2B5EF4-FFF2-40B4-BE49-F238E27FC236}">
                  <a16:creationId xmlns:a16="http://schemas.microsoft.com/office/drawing/2014/main" id="{CC0C7E76-7155-B5C0-CF83-A3504EC2BBAD}"/>
                </a:ext>
              </a:extLst>
            </p:cNvPr>
            <p:cNvSpPr/>
            <p:nvPr/>
          </p:nvSpPr>
          <p:spPr>
            <a:xfrm>
              <a:off x="6668050" y="2271450"/>
              <a:ext cx="138600" cy="147900"/>
            </a:xfrm>
            <a:prstGeom prst="ellipse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dirty="0">
                <a:latin typeface="Avenir Book" panose="02000503020000020003" pitchFamily="2" charset="0"/>
              </a:endParaRPr>
            </a:p>
          </p:txBody>
        </p:sp>
        <p:sp>
          <p:nvSpPr>
            <p:cNvPr id="9" name="Google Shape;155;p27">
              <a:extLst>
                <a:ext uri="{FF2B5EF4-FFF2-40B4-BE49-F238E27FC236}">
                  <a16:creationId xmlns:a16="http://schemas.microsoft.com/office/drawing/2014/main" id="{51C1D83E-5503-97E9-625C-E0A89995CBE3}"/>
                </a:ext>
              </a:extLst>
            </p:cNvPr>
            <p:cNvSpPr txBox="1"/>
            <p:nvPr/>
          </p:nvSpPr>
          <p:spPr>
            <a:xfrm>
              <a:off x="4942850" y="2480025"/>
              <a:ext cx="3663300" cy="807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" dirty="0">
                  <a:solidFill>
                    <a:schemeClr val="dk1"/>
                  </a:solidFill>
                  <a:latin typeface="Avenir Book" panose="02000503020000020003" pitchFamily="2" charset="0"/>
                </a:rPr>
                <a:t>Fine-tuning</a:t>
              </a:r>
              <a:endParaRPr dirty="0">
                <a:solidFill>
                  <a:schemeClr val="dk1"/>
                </a:solidFill>
                <a:latin typeface="Avenir Book" panose="02000503020000020003" pitchFamily="2" charset="0"/>
              </a:endParaRPr>
            </a:p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en" dirty="0">
                  <a:solidFill>
                    <a:schemeClr val="dk1"/>
                  </a:solidFill>
                  <a:latin typeface="Avenir Book" panose="02000503020000020003" pitchFamily="2" charset="0"/>
                </a:rPr>
                <a:t>(InstructGPT-001: 44K examples</a:t>
              </a:r>
              <a:r>
                <a:rPr lang="en" sz="1733" dirty="0">
                  <a:solidFill>
                    <a:srgbClr val="150727"/>
                  </a:solidFill>
                  <a:latin typeface="Avenir Book" panose="02000503020000020003" pitchFamily="2" charset="0"/>
                </a:rPr>
                <a:t>)</a:t>
              </a:r>
              <a:endParaRPr dirty="0">
                <a:solidFill>
                  <a:schemeClr val="dk1"/>
                </a:solidFill>
                <a:latin typeface="Avenir Book" panose="02000503020000020003" pitchFamily="2" charset="0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dirty="0">
                <a:latin typeface="Avenir Book" panose="02000503020000020003" pitchFamily="2" charset="0"/>
              </a:endParaRPr>
            </a:p>
          </p:txBody>
        </p:sp>
      </p:grpSp>
      <p:sp>
        <p:nvSpPr>
          <p:cNvPr id="10" name="Google Shape;156;p27">
            <a:extLst>
              <a:ext uri="{FF2B5EF4-FFF2-40B4-BE49-F238E27FC236}">
                <a16:creationId xmlns:a16="http://schemas.microsoft.com/office/drawing/2014/main" id="{C40DFAE7-265D-F34D-441C-CD46D6794A00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619070D-335C-3792-2ABA-E4B40743D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748125"/>
              </p:ext>
            </p:extLst>
          </p:nvPr>
        </p:nvGraphicFramePr>
        <p:xfrm>
          <a:off x="437881" y="-60007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1475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14" name="Google Shape;156;p27">
            <a:extLst>
              <a:ext uri="{FF2B5EF4-FFF2-40B4-BE49-F238E27FC236}">
                <a16:creationId xmlns:a16="http://schemas.microsoft.com/office/drawing/2014/main" id="{62FA4673-17A4-5B0A-A055-4E8459BE0A9A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8FDD669-889D-C1A6-5611-D972D250D085}"/>
              </a:ext>
            </a:extLst>
          </p:cNvPr>
          <p:cNvGraphicFramePr/>
          <p:nvPr/>
        </p:nvGraphicFramePr>
        <p:xfrm>
          <a:off x="437881" y="-60007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915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43B7B822-81C9-00FC-D8F9-917B6DB82067}"/>
              </a:ext>
            </a:extLst>
          </p:cNvPr>
          <p:cNvSpPr/>
          <p:nvPr/>
        </p:nvSpPr>
        <p:spPr>
          <a:xfrm>
            <a:off x="1657352" y="3102464"/>
            <a:ext cx="2565947" cy="253820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venir Book" panose="02000503020000020003" pitchFamily="2" charset="0"/>
              </a:rPr>
              <a:t>$1.8M </a:t>
            </a:r>
            <a:endParaRPr sz="3600" dirty="0">
              <a:latin typeface="Avenir Book" panose="02000503020000020003" pitchFamily="2" charset="0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0B3B388-CBEF-ECDF-83B4-C808ACEC41B6}"/>
              </a:ext>
            </a:extLst>
          </p:cNvPr>
          <p:cNvSpPr/>
          <p:nvPr/>
        </p:nvSpPr>
        <p:spPr>
          <a:xfrm>
            <a:off x="3819248" y="2687266"/>
            <a:ext cx="1748115" cy="502139"/>
          </a:xfrm>
          <a:prstGeom prst="wedgeRoundRectCallout">
            <a:avLst>
              <a:gd name="adj1" fmla="val -37139"/>
              <a:gd name="adj2" fmla="val 87095"/>
              <a:gd name="adj3" fmla="val 16667"/>
            </a:avLst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Book" panose="02000503020000020003" pitchFamily="2" charset="0"/>
              </a:rPr>
              <a:t>AI Index 2023</a:t>
            </a:r>
          </a:p>
        </p:txBody>
      </p:sp>
      <p:sp>
        <p:nvSpPr>
          <p:cNvPr id="14" name="Google Shape;156;p27">
            <a:extLst>
              <a:ext uri="{FF2B5EF4-FFF2-40B4-BE49-F238E27FC236}">
                <a16:creationId xmlns:a16="http://schemas.microsoft.com/office/drawing/2014/main" id="{62FA4673-17A4-5B0A-A055-4E8459BE0A9A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8FDD669-889D-C1A6-5611-D972D250D085}"/>
              </a:ext>
            </a:extLst>
          </p:cNvPr>
          <p:cNvGraphicFramePr/>
          <p:nvPr/>
        </p:nvGraphicFramePr>
        <p:xfrm>
          <a:off x="437881" y="-60007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9436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Google Shape;152;p27">
            <a:extLst>
              <a:ext uri="{FF2B5EF4-FFF2-40B4-BE49-F238E27FC236}">
                <a16:creationId xmlns:a16="http://schemas.microsoft.com/office/drawing/2014/main" id="{43B7B822-81C9-00FC-D8F9-917B6DB82067}"/>
              </a:ext>
            </a:extLst>
          </p:cNvPr>
          <p:cNvSpPr/>
          <p:nvPr/>
        </p:nvSpPr>
        <p:spPr>
          <a:xfrm>
            <a:off x="1657352" y="3102464"/>
            <a:ext cx="2565947" cy="253820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venir Book" panose="02000503020000020003" pitchFamily="2" charset="0"/>
              </a:rPr>
              <a:t>$1.8M </a:t>
            </a:r>
            <a:endParaRPr sz="3600" dirty="0">
              <a:latin typeface="Avenir Book" panose="02000503020000020003" pitchFamily="2" charset="0"/>
            </a:endParaRPr>
          </a:p>
        </p:txBody>
      </p:sp>
      <p:sp>
        <p:nvSpPr>
          <p:cNvPr id="2" name="Google Shape;152;p27">
            <a:extLst>
              <a:ext uri="{FF2B5EF4-FFF2-40B4-BE49-F238E27FC236}">
                <a16:creationId xmlns:a16="http://schemas.microsoft.com/office/drawing/2014/main" id="{1D47DB0E-206E-0FFE-42C5-F4AB587EACB1}"/>
              </a:ext>
            </a:extLst>
          </p:cNvPr>
          <p:cNvSpPr/>
          <p:nvPr/>
        </p:nvSpPr>
        <p:spPr>
          <a:xfrm>
            <a:off x="7367589" y="3209158"/>
            <a:ext cx="2565947" cy="2538206"/>
          </a:xfrm>
          <a:prstGeom prst="ellipse">
            <a:avLst/>
          </a:prstGeom>
          <a:solidFill>
            <a:srgbClr val="FFD9D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Avenir Book" panose="02000503020000020003" pitchFamily="2" charset="0"/>
              </a:rPr>
              <a:t>~$1M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38343C6-DB03-1311-791E-FDB8B243C34E}"/>
              </a:ext>
            </a:extLst>
          </p:cNvPr>
          <p:cNvSpPr/>
          <p:nvPr/>
        </p:nvSpPr>
        <p:spPr>
          <a:xfrm>
            <a:off x="9712072" y="2506497"/>
            <a:ext cx="1748115" cy="989317"/>
          </a:xfrm>
          <a:prstGeom prst="wedgeRoundRectCallout">
            <a:avLst>
              <a:gd name="adj1" fmla="val -42313"/>
              <a:gd name="adj2" fmla="val 76692"/>
              <a:gd name="adj3" fmla="val 16667"/>
            </a:avLst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Book" panose="02000503020000020003" pitchFamily="2" charset="0"/>
              </a:rPr>
              <a:t>🗣</a:t>
            </a:r>
            <a:r>
              <a:rPr lang="en-US" sz="3600" b="1" dirty="0">
                <a:solidFill>
                  <a:schemeClr val="tx1"/>
                </a:solidFill>
                <a:latin typeface="Avenir Book" panose="02000503020000020003" pitchFamily="2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70k x $15 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0B3B388-CBEF-ECDF-83B4-C808ACEC41B6}"/>
              </a:ext>
            </a:extLst>
          </p:cNvPr>
          <p:cNvSpPr/>
          <p:nvPr/>
        </p:nvSpPr>
        <p:spPr>
          <a:xfrm>
            <a:off x="3819248" y="2687266"/>
            <a:ext cx="1748115" cy="502139"/>
          </a:xfrm>
          <a:prstGeom prst="wedgeRoundRectCallout">
            <a:avLst>
              <a:gd name="adj1" fmla="val -37139"/>
              <a:gd name="adj2" fmla="val 87095"/>
              <a:gd name="adj3" fmla="val 16667"/>
            </a:avLst>
          </a:prstGeom>
          <a:solidFill>
            <a:srgbClr val="EAE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Book" panose="02000503020000020003" pitchFamily="2" charset="0"/>
              </a:rPr>
              <a:t>AI Index 2023</a:t>
            </a:r>
          </a:p>
        </p:txBody>
      </p:sp>
      <p:sp>
        <p:nvSpPr>
          <p:cNvPr id="14" name="Google Shape;156;p27">
            <a:extLst>
              <a:ext uri="{FF2B5EF4-FFF2-40B4-BE49-F238E27FC236}">
                <a16:creationId xmlns:a16="http://schemas.microsoft.com/office/drawing/2014/main" id="{62FA4673-17A4-5B0A-A055-4E8459BE0A9A}"/>
              </a:ext>
            </a:extLst>
          </p:cNvPr>
          <p:cNvSpPr txBox="1"/>
          <p:nvPr/>
        </p:nvSpPr>
        <p:spPr>
          <a:xfrm>
            <a:off x="2233400" y="6459284"/>
            <a:ext cx="772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3"/>
              </a:rPr>
              <a:t>[Brown et al., 2020. GPT3</a:t>
            </a:r>
            <a:r>
              <a:rPr lang="en" sz="1600" dirty="0">
                <a:latin typeface="Avenir Book" panose="02000503020000020003" pitchFamily="2" charset="0"/>
              </a:rPr>
              <a:t>, 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  <a:hlinkClick r:id="rId4"/>
              </a:rPr>
              <a:t>Ouyang et al., 2022. InstructGPT</a:t>
            </a:r>
            <a:r>
              <a:rPr lang="en" sz="1600" u="sng" dirty="0">
                <a:solidFill>
                  <a:schemeClr val="hlink"/>
                </a:solidFill>
                <a:latin typeface="Avenir Book" panose="02000503020000020003" pitchFamily="2" charset="0"/>
              </a:rPr>
              <a:t>]</a:t>
            </a:r>
            <a:endParaRPr sz="1600" dirty="0">
              <a:latin typeface="Avenir Book" panose="02000503020000020003" pitchFamily="2" charset="0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8FDD669-889D-C1A6-5611-D972D250D085}"/>
              </a:ext>
            </a:extLst>
          </p:cNvPr>
          <p:cNvGraphicFramePr/>
          <p:nvPr/>
        </p:nvGraphicFramePr>
        <p:xfrm>
          <a:off x="437881" y="-60007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3719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8E60683-95F3-69C8-23C1-8451AF893E04}"/>
              </a:ext>
            </a:extLst>
          </p:cNvPr>
          <p:cNvSpPr txBox="1">
            <a:spLocks/>
          </p:cNvSpPr>
          <p:nvPr/>
        </p:nvSpPr>
        <p:spPr bwMode="auto">
          <a:xfrm>
            <a:off x="-218940" y="3205177"/>
            <a:ext cx="12582658" cy="26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r>
              <a:rPr lang="en-US" sz="6000" dirty="0"/>
              <a:t>What factors are important </a:t>
            </a:r>
            <a:br>
              <a:rPr lang="en-US" sz="6000" dirty="0"/>
            </a:br>
            <a:r>
              <a:rPr lang="en-US" sz="6000" dirty="0"/>
              <a:t>for this pipeline’s success?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366071"/>
              </p:ext>
            </p:extLst>
          </p:nvPr>
        </p:nvGraphicFramePr>
        <p:xfrm>
          <a:off x="437881" y="-59160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878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E294A95-E535-57E2-F011-3E8993F2D2A2}"/>
              </a:ext>
            </a:extLst>
          </p:cNvPr>
          <p:cNvSpPr/>
          <p:nvPr/>
        </p:nvSpPr>
        <p:spPr>
          <a:xfrm>
            <a:off x="2625898" y="4069595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</p:spTree>
    <p:extLst>
      <p:ext uri="{BB962C8B-B14F-4D97-AF65-F5344CB8AC3E}">
        <p14:creationId xmlns:p14="http://schemas.microsoft.com/office/powerpoint/2010/main" val="322050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82626FD-54D8-A28D-5457-AFBE78DB11D3}"/>
              </a:ext>
            </a:extLst>
          </p:cNvPr>
          <p:cNvSpPr/>
          <p:nvPr/>
        </p:nvSpPr>
        <p:spPr>
          <a:xfrm>
            <a:off x="2625898" y="4071388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</p:spTree>
    <p:extLst>
      <p:ext uri="{BB962C8B-B14F-4D97-AF65-F5344CB8AC3E}">
        <p14:creationId xmlns:p14="http://schemas.microsoft.com/office/powerpoint/2010/main" val="149587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Alignment Supervision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7AD059-9B3A-75A2-2199-66157FEC8BF7}"/>
              </a:ext>
            </a:extLst>
          </p:cNvPr>
          <p:cNvGrpSpPr/>
          <p:nvPr/>
        </p:nvGrpSpPr>
        <p:grpSpPr>
          <a:xfrm>
            <a:off x="4812164" y="3690440"/>
            <a:ext cx="6824823" cy="2697141"/>
            <a:chOff x="1022888" y="-218665"/>
            <a:chExt cx="10073898" cy="41414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4D149244-13AD-B269-8851-AD97E2DF67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08010965"/>
                </p:ext>
              </p:extLst>
            </p:nvPr>
          </p:nvGraphicFramePr>
          <p:xfrm>
            <a:off x="1022888" y="1628774"/>
            <a:ext cx="10073898" cy="22940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759B1C3C-E6FD-EFEA-3E10-F3FB6A59D9C1}"/>
                </a:ext>
              </a:extLst>
            </p:cNvPr>
            <p:cNvSpPr/>
            <p:nvPr/>
          </p:nvSpPr>
          <p:spPr>
            <a:xfrm>
              <a:off x="6380949" y="-218665"/>
              <a:ext cx="3682462" cy="1325564"/>
            </a:xfrm>
            <a:prstGeom prst="wedgeRoundRectCallout">
              <a:avLst>
                <a:gd name="adj1" fmla="val -13612"/>
                <a:gd name="adj2" fmla="val 75231"/>
                <a:gd name="adj3" fmla="val 16667"/>
              </a:avLst>
            </a:prstGeom>
            <a:solidFill>
              <a:srgbClr val="EAE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Supervision size and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76103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Alignment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2BCA-1BA9-17FD-AC99-E2ED3338AC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</p:spPr>
        <p:txBody>
          <a:bodyPr/>
          <a:lstStyle/>
          <a:p>
            <a:r>
              <a:rPr lang="en-US" dirty="0"/>
              <a:t>Intuitively, more data is better. </a:t>
            </a:r>
          </a:p>
          <a:p>
            <a:r>
              <a:rPr lang="en-US" dirty="0"/>
              <a:t>What is trickier is supervision </a:t>
            </a:r>
            <a:r>
              <a:rPr lang="en-US" b="1" dirty="0"/>
              <a:t>diversity</a:t>
            </a:r>
            <a:r>
              <a:rPr lang="en-US" dirty="0"/>
              <a:t>. </a:t>
            </a:r>
          </a:p>
          <a:p>
            <a:r>
              <a:rPr lang="en-US" dirty="0"/>
              <a:t>Not ”diverse” data =&gt; no “generalist”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7AD059-9B3A-75A2-2199-66157FEC8BF7}"/>
              </a:ext>
            </a:extLst>
          </p:cNvPr>
          <p:cNvGrpSpPr/>
          <p:nvPr/>
        </p:nvGrpSpPr>
        <p:grpSpPr>
          <a:xfrm>
            <a:off x="4812164" y="3690440"/>
            <a:ext cx="6824823" cy="2697141"/>
            <a:chOff x="1022888" y="-218665"/>
            <a:chExt cx="10073898" cy="41414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4D149244-13AD-B269-8851-AD97E2DF67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08010965"/>
                </p:ext>
              </p:extLst>
            </p:nvPr>
          </p:nvGraphicFramePr>
          <p:xfrm>
            <a:off x="1022888" y="1628774"/>
            <a:ext cx="10073898" cy="22940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759B1C3C-E6FD-EFEA-3E10-F3FB6A59D9C1}"/>
                </a:ext>
              </a:extLst>
            </p:cNvPr>
            <p:cNvSpPr/>
            <p:nvPr/>
          </p:nvSpPr>
          <p:spPr>
            <a:xfrm>
              <a:off x="6380949" y="-218665"/>
              <a:ext cx="3682462" cy="1325564"/>
            </a:xfrm>
            <a:prstGeom prst="wedgeRoundRectCallout">
              <a:avLst>
                <a:gd name="adj1" fmla="val -13612"/>
                <a:gd name="adj2" fmla="val 75231"/>
                <a:gd name="adj3" fmla="val 16667"/>
              </a:avLst>
            </a:prstGeom>
            <a:solidFill>
              <a:srgbClr val="EAE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Supervision size and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96808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0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These Chatbots are Real Generalists! </a:t>
            </a:r>
            <a:endParaRPr dirty="0"/>
          </a:p>
        </p:txBody>
      </p:sp>
      <p:grpSp>
        <p:nvGrpSpPr>
          <p:cNvPr id="136" name="Google Shape;136;p26"/>
          <p:cNvGrpSpPr/>
          <p:nvPr/>
        </p:nvGrpSpPr>
        <p:grpSpPr>
          <a:xfrm>
            <a:off x="583350" y="1415101"/>
            <a:ext cx="3083367" cy="4677233"/>
            <a:chOff x="437512" y="1061325"/>
            <a:chExt cx="2312525" cy="3507925"/>
          </a:xfrm>
        </p:grpSpPr>
        <p:pic>
          <p:nvPicPr>
            <p:cNvPr id="137" name="Google Shape;13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512" y="1513725"/>
              <a:ext cx="2312525" cy="3055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6"/>
            <p:cNvSpPr txBox="1"/>
            <p:nvPr/>
          </p:nvSpPr>
          <p:spPr>
            <a:xfrm>
              <a:off x="789313" y="1061325"/>
              <a:ext cx="1608900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Basic needs </a:t>
              </a:r>
              <a:endParaRPr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139" name="Google Shape;139;p26"/>
          <p:cNvGrpSpPr/>
          <p:nvPr/>
        </p:nvGrpSpPr>
        <p:grpSpPr>
          <a:xfrm>
            <a:off x="4156127" y="1365767"/>
            <a:ext cx="3835533" cy="4959099"/>
            <a:chOff x="3170675" y="1024325"/>
            <a:chExt cx="2876650" cy="3719324"/>
          </a:xfrm>
        </p:grpSpPr>
        <p:sp>
          <p:nvSpPr>
            <p:cNvPr id="140" name="Google Shape;140;p26"/>
            <p:cNvSpPr txBox="1"/>
            <p:nvPr/>
          </p:nvSpPr>
          <p:spPr>
            <a:xfrm>
              <a:off x="3739755" y="1024325"/>
              <a:ext cx="1808983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Standardized exams</a:t>
              </a:r>
              <a:endParaRPr dirty="0">
                <a:latin typeface="Avenir Book" panose="02000503020000020003" pitchFamily="2" charset="0"/>
              </a:endParaRPr>
            </a:p>
          </p:txBody>
        </p:sp>
        <p:pic>
          <p:nvPicPr>
            <p:cNvPr id="141" name="Google Shape;141;p26"/>
            <p:cNvPicPr preferRelativeResize="0"/>
            <p:nvPr/>
          </p:nvPicPr>
          <p:blipFill rotWithShape="1">
            <a:blip r:embed="rId5">
              <a:alphaModFix/>
            </a:blip>
            <a:srcRect t="4565" b="41464"/>
            <a:stretch/>
          </p:blipFill>
          <p:spPr>
            <a:xfrm>
              <a:off x="3170675" y="1339325"/>
              <a:ext cx="2876650" cy="34043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39309582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Alignment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2BCA-1BA9-17FD-AC99-E2ED3338AC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</p:spPr>
        <p:txBody>
          <a:bodyPr/>
          <a:lstStyle/>
          <a:p>
            <a:r>
              <a:rPr lang="en-US" dirty="0"/>
              <a:t>Intuitively, more data is better. </a:t>
            </a:r>
          </a:p>
          <a:p>
            <a:r>
              <a:rPr lang="en-US" dirty="0"/>
              <a:t>What is trickier is supervision </a:t>
            </a:r>
            <a:r>
              <a:rPr lang="en-US" b="1" dirty="0"/>
              <a:t>diversity</a:t>
            </a:r>
            <a:r>
              <a:rPr lang="en-US" dirty="0"/>
              <a:t>. </a:t>
            </a:r>
          </a:p>
          <a:p>
            <a:r>
              <a:rPr lang="en-US" dirty="0"/>
              <a:t>Not ”diverse” data =&gt; no “generalist” models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7AD059-9B3A-75A2-2199-66157FEC8BF7}"/>
              </a:ext>
            </a:extLst>
          </p:cNvPr>
          <p:cNvGrpSpPr/>
          <p:nvPr/>
        </p:nvGrpSpPr>
        <p:grpSpPr>
          <a:xfrm>
            <a:off x="4812164" y="3690440"/>
            <a:ext cx="6824823" cy="2697141"/>
            <a:chOff x="1022888" y="-218665"/>
            <a:chExt cx="10073898" cy="41414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4D149244-13AD-B269-8851-AD97E2DF67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08010965"/>
                </p:ext>
              </p:extLst>
            </p:nvPr>
          </p:nvGraphicFramePr>
          <p:xfrm>
            <a:off x="1022888" y="1628774"/>
            <a:ext cx="10073898" cy="22940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759B1C3C-E6FD-EFEA-3E10-F3FB6A59D9C1}"/>
                </a:ext>
              </a:extLst>
            </p:cNvPr>
            <p:cNvSpPr/>
            <p:nvPr/>
          </p:nvSpPr>
          <p:spPr>
            <a:xfrm>
              <a:off x="6380949" y="-218665"/>
              <a:ext cx="3682462" cy="1325564"/>
            </a:xfrm>
            <a:prstGeom prst="wedgeRoundRectCallout">
              <a:avLst>
                <a:gd name="adj1" fmla="val -13612"/>
                <a:gd name="adj2" fmla="val 75231"/>
                <a:gd name="adj3" fmla="val 16667"/>
              </a:avLst>
            </a:prstGeom>
            <a:solidFill>
              <a:srgbClr val="EAE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Supervision size and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82773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Impact of Supervision Diversity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910B-79B0-D5D8-B5CA-7FB45BAD2AD6}"/>
              </a:ext>
            </a:extLst>
          </p:cNvPr>
          <p:cNvSpPr txBox="1"/>
          <p:nvPr/>
        </p:nvSpPr>
        <p:spPr>
          <a:xfrm>
            <a:off x="1838154" y="1301882"/>
            <a:ext cx="851569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rgbClr val="C00000"/>
                </a:solidFill>
                <a:latin typeface="Avenir Book" panose="02000503020000020003" pitchFamily="2" charset="0"/>
              </a:rPr>
              <a:t>Diverse tasks</a:t>
            </a:r>
            <a:r>
              <a:rPr lang="en-US" sz="2700" dirty="0">
                <a:latin typeface="Avenir Book" panose="02000503020000020003" pitchFamily="2" charset="0"/>
              </a:rPr>
              <a:t> vs. </a:t>
            </a:r>
            <a:r>
              <a:rPr lang="en-US" sz="2700" dirty="0">
                <a:solidFill>
                  <a:srgbClr val="0044F9"/>
                </a:solidFill>
                <a:latin typeface="Avenir Book" panose="02000503020000020003" pitchFamily="2" charset="0"/>
              </a:rPr>
              <a:t>diverse variants of fixed tasks</a:t>
            </a:r>
            <a:r>
              <a:rPr lang="en-US" sz="2700" dirty="0">
                <a:latin typeface="Avenir Book" panose="02000503020000020003" pitchFamily="2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DE537-3234-936B-3C3B-33427003D1B9}"/>
              </a:ext>
            </a:extLst>
          </p:cNvPr>
          <p:cNvSpPr txBox="1"/>
          <p:nvPr/>
        </p:nvSpPr>
        <p:spPr>
          <a:xfrm>
            <a:off x="1156170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Super-NaturalInstructions: Generalization via Declarative Instructions on 1600+ NLP Tasks,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88B799-C035-C5A5-AC65-BF2A489F29FA}"/>
              </a:ext>
            </a:extLst>
          </p:cNvPr>
          <p:cNvGrpSpPr/>
          <p:nvPr/>
        </p:nvGrpSpPr>
        <p:grpSpPr>
          <a:xfrm>
            <a:off x="1035910" y="1686144"/>
            <a:ext cx="9442622" cy="4737571"/>
            <a:chOff x="1221264" y="1686144"/>
            <a:chExt cx="9442622" cy="47375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E75FFE-F86F-4157-F9A6-F07E58F9696F}"/>
                </a:ext>
              </a:extLst>
            </p:cNvPr>
            <p:cNvGrpSpPr/>
            <p:nvPr/>
          </p:nvGrpSpPr>
          <p:grpSpPr>
            <a:xfrm>
              <a:off x="1237864" y="1686144"/>
              <a:ext cx="9426022" cy="4737571"/>
              <a:chOff x="821751" y="1185878"/>
              <a:chExt cx="7141590" cy="3553939"/>
            </a:xfrm>
          </p:grpSpPr>
          <p:pic>
            <p:nvPicPr>
              <p:cNvPr id="17" name="object 2">
                <a:extLst>
                  <a:ext uri="{FF2B5EF4-FFF2-40B4-BE49-F238E27FC236}">
                    <a16:creationId xmlns:a16="http://schemas.microsoft.com/office/drawing/2014/main" id="{F30F21E1-1E6A-5177-9380-72E4EC577AC2}"/>
                  </a:ext>
                </a:extLst>
              </p:cNvPr>
              <p:cNvPicPr/>
              <p:nvPr/>
            </p:nvPicPr>
            <p:blipFill rotWithShape="1">
              <a:blip r:embed="rId4" cstate="print"/>
              <a:srcRect t="6176"/>
              <a:stretch/>
            </p:blipFill>
            <p:spPr>
              <a:xfrm>
                <a:off x="821751" y="3712210"/>
                <a:ext cx="7141590" cy="1027607"/>
              </a:xfrm>
              <a:prstGeom prst="rect">
                <a:avLst/>
              </a:prstGeom>
            </p:spPr>
          </p:pic>
          <p:grpSp>
            <p:nvGrpSpPr>
              <p:cNvPr id="18" name="object 3">
                <a:extLst>
                  <a:ext uri="{FF2B5EF4-FFF2-40B4-BE49-F238E27FC236}">
                    <a16:creationId xmlns:a16="http://schemas.microsoft.com/office/drawing/2014/main" id="{F01DCC91-5985-3F60-6FF1-1D52B572E11C}"/>
                  </a:ext>
                </a:extLst>
              </p:cNvPr>
              <p:cNvGrpSpPr/>
              <p:nvPr/>
            </p:nvGrpSpPr>
            <p:grpSpPr>
              <a:xfrm>
                <a:off x="821751" y="1185878"/>
                <a:ext cx="7046129" cy="2567238"/>
                <a:chOff x="1254263" y="1339596"/>
                <a:chExt cx="9394839" cy="3422985"/>
              </a:xfrm>
            </p:grpSpPr>
            <p:pic>
              <p:nvPicPr>
                <p:cNvPr id="19" name="object 4">
                  <a:extLst>
                    <a:ext uri="{FF2B5EF4-FFF2-40B4-BE49-F238E27FC236}">
                      <a16:creationId xmlns:a16="http://schemas.microsoft.com/office/drawing/2014/main" id="{932761FC-45C3-5A18-9CA8-E006ED5D3A5E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41851" y="1462403"/>
                  <a:ext cx="9207251" cy="3271140"/>
                </a:xfrm>
                <a:prstGeom prst="rect">
                  <a:avLst/>
                </a:prstGeom>
              </p:spPr>
            </p:pic>
            <p:sp>
              <p:nvSpPr>
                <p:cNvPr id="20" name="object 5">
                  <a:extLst>
                    <a:ext uri="{FF2B5EF4-FFF2-40B4-BE49-F238E27FC236}">
                      <a16:creationId xmlns:a16="http://schemas.microsoft.com/office/drawing/2014/main" id="{4CC8DB89-9673-7BF6-1A20-19CCC3C656E0}"/>
                    </a:ext>
                  </a:extLst>
                </p:cNvPr>
                <p:cNvSpPr/>
                <p:nvPr/>
              </p:nvSpPr>
              <p:spPr>
                <a:xfrm>
                  <a:off x="2077211" y="1339596"/>
                  <a:ext cx="2493645" cy="37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645" h="378460">
                      <a:moveTo>
                        <a:pt x="2493264" y="0"/>
                      </a:moveTo>
                      <a:lnTo>
                        <a:pt x="0" y="0"/>
                      </a:lnTo>
                      <a:lnTo>
                        <a:pt x="0" y="377951"/>
                      </a:lnTo>
                      <a:lnTo>
                        <a:pt x="2493264" y="377951"/>
                      </a:lnTo>
                      <a:lnTo>
                        <a:pt x="24932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21" name="object 6">
                  <a:extLst>
                    <a:ext uri="{FF2B5EF4-FFF2-40B4-BE49-F238E27FC236}">
                      <a16:creationId xmlns:a16="http://schemas.microsoft.com/office/drawing/2014/main" id="{8A2146D4-FB5E-4764-404C-DD003DC68EF4}"/>
                    </a:ext>
                  </a:extLst>
                </p:cNvPr>
                <p:cNvSpPr/>
                <p:nvPr/>
              </p:nvSpPr>
              <p:spPr>
                <a:xfrm>
                  <a:off x="2077211" y="1339596"/>
                  <a:ext cx="2493645" cy="37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3645" h="378460">
                      <a:moveTo>
                        <a:pt x="0" y="377951"/>
                      </a:moveTo>
                      <a:lnTo>
                        <a:pt x="2493264" y="377951"/>
                      </a:lnTo>
                      <a:lnTo>
                        <a:pt x="2493264" y="0"/>
                      </a:lnTo>
                      <a:lnTo>
                        <a:pt x="0" y="0"/>
                      </a:lnTo>
                      <a:lnTo>
                        <a:pt x="0" y="377951"/>
                      </a:lnTo>
                      <a:close/>
                    </a:path>
                  </a:pathLst>
                </a:custGeom>
                <a:ln w="9525">
                  <a:solidFill>
                    <a:srgbClr val="FFFF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22" name="object 7">
                  <a:extLst>
                    <a:ext uri="{FF2B5EF4-FFF2-40B4-BE49-F238E27FC236}">
                      <a16:creationId xmlns:a16="http://schemas.microsoft.com/office/drawing/2014/main" id="{2D31ECA0-2A96-CA18-5C19-4FA8F2BF9F26}"/>
                    </a:ext>
                  </a:extLst>
                </p:cNvPr>
                <p:cNvSpPr/>
                <p:nvPr/>
              </p:nvSpPr>
              <p:spPr>
                <a:xfrm>
                  <a:off x="2008631" y="2699004"/>
                  <a:ext cx="2712720" cy="22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2720" h="227330">
                      <a:moveTo>
                        <a:pt x="2712720" y="0"/>
                      </a:moveTo>
                      <a:lnTo>
                        <a:pt x="0" y="0"/>
                      </a:lnTo>
                      <a:lnTo>
                        <a:pt x="0" y="227075"/>
                      </a:lnTo>
                      <a:lnTo>
                        <a:pt x="2712720" y="227075"/>
                      </a:lnTo>
                      <a:lnTo>
                        <a:pt x="2712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23" name="object 8">
                  <a:extLst>
                    <a:ext uri="{FF2B5EF4-FFF2-40B4-BE49-F238E27FC236}">
                      <a16:creationId xmlns:a16="http://schemas.microsoft.com/office/drawing/2014/main" id="{40894CF6-1C8A-626E-9FD7-A1917E95AA4A}"/>
                    </a:ext>
                  </a:extLst>
                </p:cNvPr>
                <p:cNvSpPr/>
                <p:nvPr/>
              </p:nvSpPr>
              <p:spPr>
                <a:xfrm>
                  <a:off x="2008631" y="2699004"/>
                  <a:ext cx="2712720" cy="22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2720" h="227330">
                      <a:moveTo>
                        <a:pt x="0" y="227075"/>
                      </a:moveTo>
                      <a:lnTo>
                        <a:pt x="2712720" y="227075"/>
                      </a:lnTo>
                      <a:lnTo>
                        <a:pt x="2712720" y="0"/>
                      </a:lnTo>
                      <a:lnTo>
                        <a:pt x="0" y="0"/>
                      </a:lnTo>
                      <a:lnTo>
                        <a:pt x="0" y="227075"/>
                      </a:lnTo>
                      <a:close/>
                    </a:path>
                  </a:pathLst>
                </a:custGeom>
                <a:ln w="9525">
                  <a:solidFill>
                    <a:srgbClr val="FFFFFF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24" name="object 9">
                  <a:extLst>
                    <a:ext uri="{FF2B5EF4-FFF2-40B4-BE49-F238E27FC236}">
                      <a16:creationId xmlns:a16="http://schemas.microsoft.com/office/drawing/2014/main" id="{7F9207E7-705E-F73F-11FE-7806D64F79DD}"/>
                    </a:ext>
                  </a:extLst>
                </p:cNvPr>
                <p:cNvSpPr/>
                <p:nvPr/>
              </p:nvSpPr>
              <p:spPr>
                <a:xfrm>
                  <a:off x="1254263" y="4457780"/>
                  <a:ext cx="4114799" cy="30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800" h="304800">
                      <a:moveTo>
                        <a:pt x="4114800" y="0"/>
                      </a:moveTo>
                      <a:lnTo>
                        <a:pt x="0" y="0"/>
                      </a:lnTo>
                      <a:lnTo>
                        <a:pt x="0" y="304800"/>
                      </a:lnTo>
                      <a:lnTo>
                        <a:pt x="4114800" y="304800"/>
                      </a:lnTo>
                      <a:lnTo>
                        <a:pt x="41148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 sz="1400" dirty="0">
                    <a:latin typeface="Avenir Book" panose="02000503020000020003" pitchFamily="2" charset="0"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EF38DEF-AB97-0CAF-115A-4575FFC7B7F7}"/>
                </a:ext>
              </a:extLst>
            </p:cNvPr>
            <p:cNvGrpSpPr/>
            <p:nvPr/>
          </p:nvGrpSpPr>
          <p:grpSpPr>
            <a:xfrm>
              <a:off x="5453121" y="3900429"/>
              <a:ext cx="1967125" cy="1262671"/>
              <a:chOff x="5070375" y="3814719"/>
              <a:chExt cx="1967125" cy="1262671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DDBD8AD8-26D4-F872-203C-D4A54197D377}"/>
                  </a:ext>
                </a:extLst>
              </p:cNvPr>
              <p:cNvSpPr/>
              <p:nvPr/>
            </p:nvSpPr>
            <p:spPr>
              <a:xfrm>
                <a:off x="5300419" y="3814719"/>
                <a:ext cx="1483640" cy="126267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4800" b="1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48E747-3DEF-0346-4300-3BD3C0D4A59D}"/>
                  </a:ext>
                </a:extLst>
              </p:cNvPr>
              <p:cNvSpPr txBox="1"/>
              <p:nvPr/>
            </p:nvSpPr>
            <p:spPr>
              <a:xfrm>
                <a:off x="5070375" y="3978328"/>
                <a:ext cx="19671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0" b="1" dirty="0">
                    <a:latin typeface="Avenir Book" panose="02000503020000020003" pitchFamily="2" charset="0"/>
                  </a:rPr>
                  <a:t>LM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C93D3F-0539-FEF4-2DC6-AD08440702B1}"/>
                </a:ext>
              </a:extLst>
            </p:cNvPr>
            <p:cNvSpPr/>
            <p:nvPr/>
          </p:nvSpPr>
          <p:spPr>
            <a:xfrm>
              <a:off x="1221264" y="4924719"/>
              <a:ext cx="4018005" cy="507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DA6D89-2A8B-DED2-05F4-5211337EF566}"/>
              </a:ext>
            </a:extLst>
          </p:cNvPr>
          <p:cNvCxnSpPr/>
          <p:nvPr/>
        </p:nvCxnSpPr>
        <p:spPr>
          <a:xfrm>
            <a:off x="868017" y="2247147"/>
            <a:ext cx="0" cy="4250358"/>
          </a:xfrm>
          <a:prstGeom prst="straightConnector1">
            <a:avLst/>
          </a:prstGeom>
          <a:ln w="762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19D753-414D-D54E-3B4D-70FD47000F4D}"/>
              </a:ext>
            </a:extLst>
          </p:cNvPr>
          <p:cNvCxnSpPr>
            <a:cxnSpLocks/>
          </p:cNvCxnSpPr>
          <p:nvPr/>
        </p:nvCxnSpPr>
        <p:spPr>
          <a:xfrm flipH="1">
            <a:off x="4477128" y="2346019"/>
            <a:ext cx="1127259" cy="351653"/>
          </a:xfrm>
          <a:prstGeom prst="straightConnector1">
            <a:avLst/>
          </a:prstGeom>
          <a:ln w="76200">
            <a:solidFill>
              <a:srgbClr val="0044F9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21662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Impact of Supervision Diversity</a:t>
            </a:r>
          </a:p>
        </p:txBody>
      </p:sp>
      <p:pic>
        <p:nvPicPr>
          <p:cNvPr id="6" name="Content Placeholder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70A4943-13C7-823E-C3A7-C39AF5BF17D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30238" y="2068518"/>
            <a:ext cx="10723562" cy="38655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910B-79B0-D5D8-B5CA-7FB45BAD2AD6}"/>
              </a:ext>
            </a:extLst>
          </p:cNvPr>
          <p:cNvSpPr txBox="1"/>
          <p:nvPr/>
        </p:nvSpPr>
        <p:spPr>
          <a:xfrm>
            <a:off x="1497162" y="1305583"/>
            <a:ext cx="91976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rgbClr val="C00000"/>
                </a:solidFill>
                <a:latin typeface="Avenir Book" panose="02000503020000020003" pitchFamily="2" charset="0"/>
              </a:rPr>
              <a:t>Diverse tasks</a:t>
            </a:r>
            <a:r>
              <a:rPr lang="en-US" sz="2700" dirty="0">
                <a:latin typeface="Avenir Book" panose="02000503020000020003" pitchFamily="2" charset="0"/>
              </a:rPr>
              <a:t> &gt;&gt; </a:t>
            </a:r>
            <a:r>
              <a:rPr lang="en-US" sz="2700" dirty="0">
                <a:solidFill>
                  <a:srgbClr val="0044F9"/>
                </a:solidFill>
                <a:latin typeface="Avenir Book" panose="02000503020000020003" pitchFamily="2" charset="0"/>
              </a:rPr>
              <a:t>diverse variants of fixed tasks</a:t>
            </a:r>
            <a:r>
              <a:rPr lang="en-US" sz="2700" dirty="0">
                <a:latin typeface="Avenir Book" panose="02000503020000020003" pitchFamily="2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DE537-3234-936B-3C3B-33427003D1B9}"/>
              </a:ext>
            </a:extLst>
          </p:cNvPr>
          <p:cNvSpPr txBox="1"/>
          <p:nvPr/>
        </p:nvSpPr>
        <p:spPr>
          <a:xfrm>
            <a:off x="1156170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4"/>
              </a:rPr>
              <a:t>Super-NaturalInstructions: Generalization via Declarative Instructions on 1600+ NLP Tasks,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67BEF5-6F05-60AC-9157-E8248F009856}"/>
              </a:ext>
            </a:extLst>
          </p:cNvPr>
          <p:cNvCxnSpPr>
            <a:cxnSpLocks/>
          </p:cNvCxnSpPr>
          <p:nvPr/>
        </p:nvCxnSpPr>
        <p:spPr>
          <a:xfrm flipH="1">
            <a:off x="3379305" y="1813414"/>
            <a:ext cx="318052" cy="956038"/>
          </a:xfrm>
          <a:prstGeom prst="straightConnector1">
            <a:avLst/>
          </a:prstGeom>
          <a:ln w="762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7EA12E-6D12-076A-6EB3-A733FBDCA53D}"/>
              </a:ext>
            </a:extLst>
          </p:cNvPr>
          <p:cNvCxnSpPr>
            <a:cxnSpLocks/>
          </p:cNvCxnSpPr>
          <p:nvPr/>
        </p:nvCxnSpPr>
        <p:spPr>
          <a:xfrm>
            <a:off x="7904923" y="1764825"/>
            <a:ext cx="377686" cy="865685"/>
          </a:xfrm>
          <a:prstGeom prst="straightConnector1">
            <a:avLst/>
          </a:prstGeom>
          <a:ln w="76200">
            <a:solidFill>
              <a:srgbClr val="0044F9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9936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5" y="290984"/>
            <a:ext cx="12234861" cy="960438"/>
          </a:xfrm>
        </p:spPr>
        <p:txBody>
          <a:bodyPr/>
          <a:lstStyle/>
          <a:p>
            <a:r>
              <a:rPr lang="en-US" dirty="0"/>
              <a:t>Not ”Diverse” Data =&gt; Not “Generalist” Model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C2659-5AE3-2717-0239-482068866406}"/>
              </a:ext>
            </a:extLst>
          </p:cNvPr>
          <p:cNvSpPr txBox="1"/>
          <p:nvPr/>
        </p:nvSpPr>
        <p:spPr>
          <a:xfrm>
            <a:off x="1156170" y="6521649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https://huggingface.co/allenai/tk-instruct-11b-def-pos-neg-expl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62355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5" y="290984"/>
            <a:ext cx="12234861" cy="960438"/>
          </a:xfrm>
        </p:spPr>
        <p:txBody>
          <a:bodyPr/>
          <a:lstStyle/>
          <a:p>
            <a:r>
              <a:rPr lang="en-US" dirty="0"/>
              <a:t>Not ”Diverse” Data =&gt; Not “Generalist” Model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C2659-5AE3-2717-0239-482068866406}"/>
              </a:ext>
            </a:extLst>
          </p:cNvPr>
          <p:cNvSpPr txBox="1"/>
          <p:nvPr/>
        </p:nvSpPr>
        <p:spPr>
          <a:xfrm>
            <a:off x="1156170" y="6521649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https://huggingface.co/allenai/tk-instruct-11b-def-pos-neg-expl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Google Shape;275;p42">
            <a:extLst>
              <a:ext uri="{FF2B5EF4-FFF2-40B4-BE49-F238E27FC236}">
                <a16:creationId xmlns:a16="http://schemas.microsoft.com/office/drawing/2014/main" id="{57E191A5-B9FA-3AFD-C559-97CD19FCBEE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5" y="1682622"/>
            <a:ext cx="5595024" cy="40198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AF2401F-8D10-DCB5-AFFA-3D9B6976FD50}"/>
              </a:ext>
            </a:extLst>
          </p:cNvPr>
          <p:cNvSpPr/>
          <p:nvPr/>
        </p:nvSpPr>
        <p:spPr>
          <a:xfrm>
            <a:off x="5582914" y="3212306"/>
            <a:ext cx="661988" cy="960438"/>
          </a:xfrm>
          <a:prstGeom prst="rightArrow">
            <a:avLst/>
          </a:prstGeom>
          <a:solidFill>
            <a:srgbClr val="A0A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6451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5" y="290984"/>
            <a:ext cx="12234861" cy="960438"/>
          </a:xfrm>
        </p:spPr>
        <p:txBody>
          <a:bodyPr/>
          <a:lstStyle/>
          <a:p>
            <a:r>
              <a:rPr lang="en-US" dirty="0"/>
              <a:t>Not ”Diverse” Data =&gt; Not “Generalist” Model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C2659-5AE3-2717-0239-482068866406}"/>
              </a:ext>
            </a:extLst>
          </p:cNvPr>
          <p:cNvSpPr txBox="1"/>
          <p:nvPr/>
        </p:nvSpPr>
        <p:spPr>
          <a:xfrm>
            <a:off x="1156170" y="6521649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https://huggingface.co/allenai/tk-instruct-11b-def-pos-neg-expl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Google Shape;274;p42">
            <a:extLst>
              <a:ext uri="{FF2B5EF4-FFF2-40B4-BE49-F238E27FC236}">
                <a16:creationId xmlns:a16="http://schemas.microsoft.com/office/drawing/2014/main" id="{5339716F-BDE1-C9A3-DFFF-44A6A764818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425" y="1721279"/>
            <a:ext cx="6090575" cy="394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5;p42">
            <a:extLst>
              <a:ext uri="{FF2B5EF4-FFF2-40B4-BE49-F238E27FC236}">
                <a16:creationId xmlns:a16="http://schemas.microsoft.com/office/drawing/2014/main" id="{57E191A5-B9FA-3AFD-C559-97CD19FCBEE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5" y="1682622"/>
            <a:ext cx="5595024" cy="40198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AF2401F-8D10-DCB5-AFFA-3D9B6976FD50}"/>
              </a:ext>
            </a:extLst>
          </p:cNvPr>
          <p:cNvSpPr/>
          <p:nvPr/>
        </p:nvSpPr>
        <p:spPr>
          <a:xfrm>
            <a:off x="5582914" y="3212306"/>
            <a:ext cx="661988" cy="960438"/>
          </a:xfrm>
          <a:prstGeom prst="rightArrow">
            <a:avLst/>
          </a:prstGeom>
          <a:solidFill>
            <a:srgbClr val="A0A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5830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5" y="290984"/>
            <a:ext cx="12234861" cy="960438"/>
          </a:xfrm>
        </p:spPr>
        <p:txBody>
          <a:bodyPr/>
          <a:lstStyle/>
          <a:p>
            <a:r>
              <a:rPr lang="en-US" dirty="0"/>
              <a:t>Not ”Diverse” Data =&gt; Not “Generalist” Model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18434" name="Picture 2" descr="Spider-Man&quot; To Catch a Spider/Double Identity (TV Episode 1968) - IMDb">
            <a:extLst>
              <a:ext uri="{FF2B5EF4-FFF2-40B4-BE49-F238E27FC236}">
                <a16:creationId xmlns:a16="http://schemas.microsoft.com/office/drawing/2014/main" id="{7B9E7AB1-B4F1-AFA3-AD59-BC224E8BF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5118" r="9407" b="16987"/>
          <a:stretch/>
        </p:blipFill>
        <p:spPr bwMode="auto">
          <a:xfrm>
            <a:off x="708109" y="2447261"/>
            <a:ext cx="3251114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FC2659-5AE3-2717-0239-482068866406}"/>
              </a:ext>
            </a:extLst>
          </p:cNvPr>
          <p:cNvSpPr txBox="1"/>
          <p:nvPr/>
        </p:nvSpPr>
        <p:spPr>
          <a:xfrm>
            <a:off x="1156170" y="6293047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5"/>
              </a:rPr>
              <a:t>Super-NaturalInstructions: Generalization via Declarative Instructions on 1600+ NLP Tasks,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CB9C4-332E-0322-2A12-4571199DDE21}"/>
              </a:ext>
            </a:extLst>
          </p:cNvPr>
          <p:cNvSpPr txBox="1"/>
          <p:nvPr/>
        </p:nvSpPr>
        <p:spPr>
          <a:xfrm>
            <a:off x="1308570" y="6516886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6"/>
              </a:rPr>
              <a:t>Crosslingual generalization through multitask finetuning, Muennighoff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3A7EF6F-3CD7-F045-7E99-C3F7366FFA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170109"/>
              </p:ext>
            </p:extLst>
          </p:nvPr>
        </p:nvGraphicFramePr>
        <p:xfrm>
          <a:off x="4439834" y="1969576"/>
          <a:ext cx="6327361" cy="3507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39610089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</p:spPr>
        <p:txBody>
          <a:bodyPr/>
          <a:lstStyle/>
          <a:p>
            <a:r>
              <a:rPr lang="en-US" dirty="0"/>
              <a:t>Supervision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2BCA-1BA9-17FD-AC99-E2ED3338AC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</p:spPr>
        <p:txBody>
          <a:bodyPr/>
          <a:lstStyle/>
          <a:p>
            <a:r>
              <a:rPr lang="en-US" dirty="0"/>
              <a:t>What are the dimensions of “diversity”? </a:t>
            </a:r>
          </a:p>
          <a:p>
            <a:pPr lvl="1"/>
            <a:r>
              <a:rPr lang="en-US" dirty="0"/>
              <a:t>Diversity of tasks</a:t>
            </a:r>
          </a:p>
          <a:p>
            <a:pPr lvl="1"/>
            <a:r>
              <a:rPr lang="en-US" dirty="0"/>
              <a:t>Diversity of how inputs (demands) are phrased? </a:t>
            </a:r>
          </a:p>
          <a:p>
            <a:pPr lvl="1"/>
            <a:r>
              <a:rPr lang="en-US" dirty="0"/>
              <a:t>Diversity of expected outputs? </a:t>
            </a:r>
          </a:p>
          <a:p>
            <a:pPr lvl="1"/>
            <a:r>
              <a:rPr lang="en-US" dirty="0"/>
              <a:t>….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How do you go about building a supervision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data with maximal ”diversity”?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E81B1F-57C5-1E9D-8914-F0EB2E583AB3}"/>
              </a:ext>
            </a:extLst>
          </p:cNvPr>
          <p:cNvGrpSpPr/>
          <p:nvPr/>
        </p:nvGrpSpPr>
        <p:grpSpPr>
          <a:xfrm>
            <a:off x="5786435" y="4043361"/>
            <a:ext cx="5963308" cy="2597922"/>
            <a:chOff x="1022888" y="-218665"/>
            <a:chExt cx="10073898" cy="4141465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707FD0C7-8EF1-1D66-B536-41D0ED62D0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22094660"/>
                </p:ext>
              </p:extLst>
            </p:nvPr>
          </p:nvGraphicFramePr>
          <p:xfrm>
            <a:off x="1022888" y="1628774"/>
            <a:ext cx="10073898" cy="22940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3C60C262-AB59-9C7E-0948-12F348EC7A57}"/>
                </a:ext>
              </a:extLst>
            </p:cNvPr>
            <p:cNvSpPr/>
            <p:nvPr/>
          </p:nvSpPr>
          <p:spPr>
            <a:xfrm>
              <a:off x="6380949" y="-218665"/>
              <a:ext cx="3682462" cy="1325564"/>
            </a:xfrm>
            <a:prstGeom prst="wedgeRoundRectCallout">
              <a:avLst>
                <a:gd name="adj1" fmla="val -13612"/>
                <a:gd name="adj2" fmla="val 75231"/>
                <a:gd name="adj3" fmla="val 16667"/>
              </a:avLst>
            </a:prstGeom>
            <a:solidFill>
              <a:srgbClr val="EAED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Supervision size and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40350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2486-48F9-441A-4A29-DFE2EC52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290984"/>
            <a:ext cx="11572875" cy="96043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Optimizing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for Supervision Diversity: </a:t>
            </a:r>
            <a:r>
              <a:rPr lang="en-US" dirty="0">
                <a:solidFill>
                  <a:srgbClr val="C00000"/>
                </a:solidFill>
              </a:rPr>
              <a:t>Failures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5CCF5-66BB-8909-A8BF-CE9E192F49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</p:spPr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3741D-BE72-F24C-7415-0BEB7798CF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709" y="1825625"/>
            <a:ext cx="11556722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did a pilot study but found that:</a:t>
            </a:r>
          </a:p>
          <a:p>
            <a:pPr marL="609585" indent="-457189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Writing diverse instructions requires creativity.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Writing instances for different instructions requires broad expertise.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rgbClr val="C00000"/>
                </a:solidFill>
              </a:rPr>
              <a:t>Impractical</a:t>
            </a:r>
            <a:r>
              <a:rPr lang="en-US" dirty="0"/>
              <a:t> for crowd workers.</a:t>
            </a:r>
          </a:p>
        </p:txBody>
      </p:sp>
    </p:spTree>
    <p:extLst>
      <p:ext uri="{BB962C8B-B14F-4D97-AF65-F5344CB8AC3E}">
        <p14:creationId xmlns:p14="http://schemas.microsoft.com/office/powerpoint/2010/main" val="117541932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ctrTitle"/>
          </p:nvPr>
        </p:nvSpPr>
        <p:spPr>
          <a:xfrm>
            <a:off x="415611" y="6879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b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</a:pPr>
            <a:r>
              <a:rPr lang="en" sz="4800" dirty="0"/>
              <a:t>Self-Instruct: Aligning Language Models with Self-Generated Instructions</a:t>
            </a:r>
            <a:endParaRPr sz="4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4800" dirty="0"/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476367" y="28662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/>
              <a:t>Yizhong Wang, Yeganeh Kordi, Swaroop Mishra, Alisa Liu,</a:t>
            </a:r>
            <a:endParaRPr b="1"/>
          </a:p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b="1"/>
              <a:t>Noah A. Smith, Daniel Khashabi, Hannaneh Hajishirzi</a:t>
            </a:r>
            <a:endParaRPr b="1"/>
          </a:p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67" y="4245136"/>
            <a:ext cx="10965668" cy="15902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DB22CE-908C-EADB-E7FF-12A7D624ABDB}"/>
              </a:ext>
            </a:extLst>
          </p:cNvPr>
          <p:cNvSpPr txBox="1"/>
          <p:nvPr/>
        </p:nvSpPr>
        <p:spPr>
          <a:xfrm>
            <a:off x="2969620" y="617003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https://arxiv.org/abs/2212.10560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353264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These Chatbots are Real Generalists! </a:t>
            </a:r>
            <a:endParaRPr dirty="0"/>
          </a:p>
        </p:txBody>
      </p:sp>
      <p:grpSp>
        <p:nvGrpSpPr>
          <p:cNvPr id="136" name="Google Shape;136;p26"/>
          <p:cNvGrpSpPr/>
          <p:nvPr/>
        </p:nvGrpSpPr>
        <p:grpSpPr>
          <a:xfrm>
            <a:off x="583350" y="1415101"/>
            <a:ext cx="3083367" cy="4677233"/>
            <a:chOff x="437512" y="1061325"/>
            <a:chExt cx="2312525" cy="3507925"/>
          </a:xfrm>
        </p:grpSpPr>
        <p:pic>
          <p:nvPicPr>
            <p:cNvPr id="137" name="Google Shape;13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512" y="1513725"/>
              <a:ext cx="2312525" cy="3055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6"/>
            <p:cNvSpPr txBox="1"/>
            <p:nvPr/>
          </p:nvSpPr>
          <p:spPr>
            <a:xfrm>
              <a:off x="789313" y="1061325"/>
              <a:ext cx="1608900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Basic needs </a:t>
              </a:r>
              <a:endParaRPr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139" name="Google Shape;139;p26"/>
          <p:cNvGrpSpPr/>
          <p:nvPr/>
        </p:nvGrpSpPr>
        <p:grpSpPr>
          <a:xfrm>
            <a:off x="4156127" y="1365767"/>
            <a:ext cx="3835533" cy="4959099"/>
            <a:chOff x="3170675" y="1024325"/>
            <a:chExt cx="2876650" cy="3719324"/>
          </a:xfrm>
        </p:grpSpPr>
        <p:sp>
          <p:nvSpPr>
            <p:cNvPr id="140" name="Google Shape;140;p26"/>
            <p:cNvSpPr txBox="1"/>
            <p:nvPr/>
          </p:nvSpPr>
          <p:spPr>
            <a:xfrm>
              <a:off x="3739755" y="1024325"/>
              <a:ext cx="1808983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Standardized exams</a:t>
              </a:r>
              <a:endParaRPr dirty="0">
                <a:latin typeface="Avenir Book" panose="02000503020000020003" pitchFamily="2" charset="0"/>
              </a:endParaRPr>
            </a:p>
          </p:txBody>
        </p:sp>
        <p:pic>
          <p:nvPicPr>
            <p:cNvPr id="141" name="Google Shape;141;p26"/>
            <p:cNvPicPr preferRelativeResize="0"/>
            <p:nvPr/>
          </p:nvPicPr>
          <p:blipFill rotWithShape="1">
            <a:blip r:embed="rId5">
              <a:alphaModFix/>
            </a:blip>
            <a:srcRect t="4565" b="41464"/>
            <a:stretch/>
          </p:blipFill>
          <p:spPr>
            <a:xfrm>
              <a:off x="3170675" y="1339325"/>
              <a:ext cx="2876650" cy="340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26"/>
          <p:cNvGrpSpPr/>
          <p:nvPr/>
        </p:nvGrpSpPr>
        <p:grpSpPr>
          <a:xfrm>
            <a:off x="8423967" y="1365767"/>
            <a:ext cx="3604815" cy="4927535"/>
            <a:chOff x="6317975" y="1024325"/>
            <a:chExt cx="2703611" cy="3695651"/>
          </a:xfrm>
        </p:grpSpPr>
        <p:sp>
          <p:nvSpPr>
            <p:cNvPr id="143" name="Google Shape;143;p26"/>
            <p:cNvSpPr txBox="1"/>
            <p:nvPr/>
          </p:nvSpPr>
          <p:spPr>
            <a:xfrm>
              <a:off x="6428524" y="1024325"/>
              <a:ext cx="2482500" cy="39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" dirty="0">
                  <a:latin typeface="Avenir Book" panose="02000503020000020003" pitchFamily="2" charset="0"/>
                </a:rPr>
                <a:t>Writing a real website for me!</a:t>
              </a:r>
              <a:endParaRPr dirty="0">
                <a:latin typeface="Avenir Book" panose="02000503020000020003" pitchFamily="2" charset="0"/>
              </a:endParaRPr>
            </a:p>
          </p:txBody>
        </p:sp>
        <p:pic>
          <p:nvPicPr>
            <p:cNvPr id="144" name="Google Shape;14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17975" y="1458200"/>
              <a:ext cx="2703611" cy="32617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18359288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5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>
            <a:spLocks noGrp="1"/>
          </p:cNvSpPr>
          <p:nvPr>
            <p:ph type="title"/>
          </p:nvPr>
        </p:nvSpPr>
        <p:spPr>
          <a:xfrm>
            <a:off x="585788" y="365125"/>
            <a:ext cx="113157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Can LMs Help with Generating Instruction Data? 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C3EF2A-F08F-8AA7-9AEE-E8E9BCA7F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we can </a:t>
            </a:r>
            <a:r>
              <a:rPr lang="en-US" dirty="0">
                <a:solidFill>
                  <a:srgbClr val="00B050"/>
                </a:solidFill>
              </a:rPr>
              <a:t>bootstrap “instruction”</a:t>
            </a:r>
            <a:r>
              <a:rPr lang="en-US" dirty="0"/>
              <a:t> from off-the-shelf LMs. </a:t>
            </a:r>
          </a:p>
          <a:p>
            <a:endParaRPr lang="en-US" dirty="0"/>
          </a:p>
        </p:txBody>
      </p:sp>
      <p:sp>
        <p:nvSpPr>
          <p:cNvPr id="309" name="Google Shape;309;p47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60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10" name="Google Shape;310;p47"/>
          <p:cNvSpPr/>
          <p:nvPr/>
        </p:nvSpPr>
        <p:spPr>
          <a:xfrm>
            <a:off x="1124900" y="2133235"/>
            <a:ext cx="4470000" cy="4440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Pretraining</a:t>
            </a:r>
            <a:endParaRPr dirty="0">
              <a:latin typeface="Avenir Book" panose="02000503020000020003" pitchFamily="2" charset="0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(GPT3*: </a:t>
            </a:r>
            <a:r>
              <a:rPr lang="en" sz="1733" dirty="0">
                <a:solidFill>
                  <a:srgbClr val="150727"/>
                </a:solidFill>
                <a:latin typeface="Avenir Book" panose="02000503020000020003" pitchFamily="2" charset="0"/>
              </a:rPr>
              <a:t>499 Billion tokens)</a:t>
            </a:r>
            <a:endParaRPr dirty="0">
              <a:latin typeface="Avenir Book" panose="02000503020000020003" pitchFamily="2" charset="0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7361267" y="3875802"/>
            <a:ext cx="22796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venir Book" panose="02000503020000020003" pitchFamily="2" charset="0"/>
              </a:rPr>
              <a:t>LLMs should know a lot of tasks!</a:t>
            </a:r>
            <a:endParaRPr dirty="0">
              <a:latin typeface="Avenir Book" panose="02000503020000020003" pitchFamily="2" charset="0"/>
            </a:endParaRPr>
          </a:p>
        </p:txBody>
      </p:sp>
      <p:cxnSp>
        <p:nvCxnSpPr>
          <p:cNvPr id="312" name="Google Shape;312;p47"/>
          <p:cNvCxnSpPr>
            <a:stCxn id="310" idx="6"/>
          </p:cNvCxnSpPr>
          <p:nvPr/>
        </p:nvCxnSpPr>
        <p:spPr>
          <a:xfrm rot="10800000" flipH="1">
            <a:off x="5594900" y="4339435"/>
            <a:ext cx="1608400" cy="14000"/>
          </a:xfrm>
          <a:prstGeom prst="straightConnector1">
            <a:avLst/>
          </a:prstGeom>
          <a:noFill/>
          <a:ln w="41275" cap="flat" cmpd="sng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1683233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6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LMs Can be Prompted to Generate </a:t>
            </a:r>
            <a:r>
              <a:rPr lang="en" u="sng" dirty="0"/>
              <a:t>Instructions</a:t>
            </a:r>
            <a:endParaRPr u="sng" dirty="0"/>
          </a:p>
        </p:txBody>
      </p:sp>
      <p:sp>
        <p:nvSpPr>
          <p:cNvPr id="318" name="Google Shape;31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61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51" y="1402267"/>
            <a:ext cx="9984512" cy="5094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690636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7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LMs Can be Prompted to Generate </a:t>
            </a:r>
            <a:r>
              <a:rPr lang="en" u="sng" dirty="0"/>
              <a:t>Instructions</a:t>
            </a:r>
            <a:endParaRPr u="sng" dirty="0"/>
          </a:p>
        </p:txBody>
      </p:sp>
      <p:sp>
        <p:nvSpPr>
          <p:cNvPr id="318" name="Google Shape;31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62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751" y="1402267"/>
            <a:ext cx="9984512" cy="509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6;p49">
            <a:extLst>
              <a:ext uri="{FF2B5EF4-FFF2-40B4-BE49-F238E27FC236}">
                <a16:creationId xmlns:a16="http://schemas.microsoft.com/office/drawing/2014/main" id="{A8941B1D-BE49-3AF1-ED90-9568FC02FD3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2210" t="8460" r="2236" b="11389"/>
          <a:stretch/>
        </p:blipFill>
        <p:spPr>
          <a:xfrm>
            <a:off x="243069" y="3429000"/>
            <a:ext cx="11748304" cy="3113203"/>
          </a:xfrm>
          <a:prstGeom prst="rect">
            <a:avLst/>
          </a:prstGeom>
          <a:noFill/>
          <a:ln>
            <a:noFill/>
          </a:ln>
          <a:effectLst>
            <a:outerShdw blurRad="252724" sx="102000" sy="102000" algn="ctr" rotWithShape="0">
              <a:prstClr val="black">
                <a:alpha val="7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926175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8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LMs Can be Prompted to Generate Responses</a:t>
            </a:r>
            <a:endParaRPr u="sng" dirty="0"/>
          </a:p>
        </p:txBody>
      </p:sp>
      <p:sp>
        <p:nvSpPr>
          <p:cNvPr id="332" name="Google Shape;33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63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68" y="1451600"/>
            <a:ext cx="8644417" cy="5094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81674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69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LMs Can be Prompted to Generate Responses</a:t>
            </a:r>
            <a:endParaRPr u="sng" dirty="0"/>
          </a:p>
        </p:txBody>
      </p:sp>
      <p:sp>
        <p:nvSpPr>
          <p:cNvPr id="332" name="Google Shape;33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64</a:t>
            </a:fld>
            <a:endParaRPr dirty="0">
              <a:latin typeface="Avenir Book" panose="02000503020000020003" pitchFamily="2" charset="0"/>
            </a:endParaRPr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68" y="1451600"/>
            <a:ext cx="8644417" cy="50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40;p51">
            <a:extLst>
              <a:ext uri="{FF2B5EF4-FFF2-40B4-BE49-F238E27FC236}">
                <a16:creationId xmlns:a16="http://schemas.microsoft.com/office/drawing/2014/main" id="{96EF6DF6-F2F4-4319-B502-6943D563E4B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636" t="35713" r="2089" b="5479"/>
          <a:stretch/>
        </p:blipFill>
        <p:spPr>
          <a:xfrm>
            <a:off x="202405" y="3295033"/>
            <a:ext cx="11758613" cy="3345835"/>
          </a:xfrm>
          <a:prstGeom prst="rect">
            <a:avLst/>
          </a:prstGeom>
          <a:noFill/>
          <a:ln>
            <a:noFill/>
          </a:ln>
          <a:effectLst>
            <a:outerShdw blurRad="241617" sx="102103" sy="102103" algn="ctr" rotWithShape="0">
              <a:prstClr val="black">
                <a:alpha val="6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10422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B2DD-040C-EA3D-2A3D-A50841D8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Instruction Data Generation Pipeline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BCD8-EA6D-9E78-51F1-9E818C4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A170-68C6-54D3-6334-EA75D94AE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5DC5-503F-07EC-0CAA-58D7CFCC0227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98374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B2DD-040C-EA3D-2A3D-A50841D8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Instruction Data Generation Pipeline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BCD8-EA6D-9E78-51F1-9E818C4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A170-68C6-54D3-6334-EA75D94AE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5DC5-503F-07EC-0CAA-58D7CFCC0227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C09D561-4BD5-BBB6-4BA0-BA39E7A79AE9}"/>
              </a:ext>
            </a:extLst>
          </p:cNvPr>
          <p:cNvGrpSpPr/>
          <p:nvPr/>
        </p:nvGrpSpPr>
        <p:grpSpPr>
          <a:xfrm>
            <a:off x="266219" y="2525581"/>
            <a:ext cx="1346045" cy="1409811"/>
            <a:chOff x="266219" y="2525581"/>
            <a:chExt cx="1346045" cy="1409811"/>
          </a:xfrm>
        </p:grpSpPr>
        <p:pic>
          <p:nvPicPr>
            <p:cNvPr id="7" name="Google Shape;346;p52">
              <a:extLst>
                <a:ext uri="{FF2B5EF4-FFF2-40B4-BE49-F238E27FC236}">
                  <a16:creationId xmlns:a16="http://schemas.microsoft.com/office/drawing/2014/main" id="{CCDB0E5F-CDFD-CCAD-FCDA-4F269F19E3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603" t="46144" r="63725" b="13771"/>
            <a:stretch/>
          </p:blipFill>
          <p:spPr>
            <a:xfrm>
              <a:off x="462640" y="3186268"/>
              <a:ext cx="914400" cy="74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56323D-4840-F236-41F9-C98F95A9CB87}"/>
                </a:ext>
              </a:extLst>
            </p:cNvPr>
            <p:cNvSpPr txBox="1"/>
            <p:nvPr/>
          </p:nvSpPr>
          <p:spPr>
            <a:xfrm>
              <a:off x="266219" y="2525581"/>
              <a:ext cx="13460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175 seed </a:t>
              </a:r>
              <a:b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83239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B2DD-040C-EA3D-2A3D-A50841D8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Instruction Data Generation Pipeline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BCD8-EA6D-9E78-51F1-9E818C4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A170-68C6-54D3-6334-EA75D94AE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5DC5-503F-07EC-0CAA-58D7CFCC0227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C09D561-4BD5-BBB6-4BA0-BA39E7A79AE9}"/>
              </a:ext>
            </a:extLst>
          </p:cNvPr>
          <p:cNvGrpSpPr/>
          <p:nvPr/>
        </p:nvGrpSpPr>
        <p:grpSpPr>
          <a:xfrm>
            <a:off x="266219" y="2525581"/>
            <a:ext cx="1346045" cy="1409811"/>
            <a:chOff x="266219" y="2525581"/>
            <a:chExt cx="1346045" cy="1409811"/>
          </a:xfrm>
        </p:grpSpPr>
        <p:pic>
          <p:nvPicPr>
            <p:cNvPr id="7" name="Google Shape;346;p52">
              <a:extLst>
                <a:ext uri="{FF2B5EF4-FFF2-40B4-BE49-F238E27FC236}">
                  <a16:creationId xmlns:a16="http://schemas.microsoft.com/office/drawing/2014/main" id="{CCDB0E5F-CDFD-CCAD-FCDA-4F269F19E3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603" t="46144" r="63725" b="13771"/>
            <a:stretch/>
          </p:blipFill>
          <p:spPr>
            <a:xfrm>
              <a:off x="462640" y="3186268"/>
              <a:ext cx="914400" cy="74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56323D-4840-F236-41F9-C98F95A9CB87}"/>
                </a:ext>
              </a:extLst>
            </p:cNvPr>
            <p:cNvSpPr txBox="1"/>
            <p:nvPr/>
          </p:nvSpPr>
          <p:spPr>
            <a:xfrm>
              <a:off x="266219" y="2525581"/>
              <a:ext cx="13460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175 seed </a:t>
              </a:r>
              <a:b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tasks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8D5F4-349F-3054-EDB1-E2FEAE11F00C}"/>
              </a:ext>
            </a:extLst>
          </p:cNvPr>
          <p:cNvGrpSpPr/>
          <p:nvPr/>
        </p:nvGrpSpPr>
        <p:grpSpPr>
          <a:xfrm>
            <a:off x="1377040" y="2445088"/>
            <a:ext cx="1744995" cy="1638793"/>
            <a:chOff x="1377040" y="2445088"/>
            <a:chExt cx="1744995" cy="1638793"/>
          </a:xfrm>
        </p:grpSpPr>
        <p:pic>
          <p:nvPicPr>
            <p:cNvPr id="10" name="Google Shape;346;p52">
              <a:extLst>
                <a:ext uri="{FF2B5EF4-FFF2-40B4-BE49-F238E27FC236}">
                  <a16:creationId xmlns:a16="http://schemas.microsoft.com/office/drawing/2014/main" id="{7C85FB16-7F63-B671-4463-2CDBC17F21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0763" t="26254" r="4565" b="13928"/>
            <a:stretch/>
          </p:blipFill>
          <p:spPr>
            <a:xfrm>
              <a:off x="2154519" y="3024007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2CA6F1-A111-9A05-3C0A-047C309AC415}"/>
                </a:ext>
              </a:extLst>
            </p:cNvPr>
            <p:cNvSpPr txBox="1"/>
            <p:nvPr/>
          </p:nvSpPr>
          <p:spPr>
            <a:xfrm>
              <a:off x="2093568" y="2445088"/>
              <a:ext cx="1028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032C7A-DF85-0F95-5F37-8EE8B50E0EB9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1377040" y="3553944"/>
              <a:ext cx="777479" cy="6886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3221355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B2DD-040C-EA3D-2A3D-A50841D8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Instruction Data Generation Pipeline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BCD8-EA6D-9E78-51F1-9E818C4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A170-68C6-54D3-6334-EA75D94AE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5DC5-503F-07EC-0CAA-58D7CFCC0227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C09D561-4BD5-BBB6-4BA0-BA39E7A79AE9}"/>
              </a:ext>
            </a:extLst>
          </p:cNvPr>
          <p:cNvGrpSpPr/>
          <p:nvPr/>
        </p:nvGrpSpPr>
        <p:grpSpPr>
          <a:xfrm>
            <a:off x="266219" y="2525581"/>
            <a:ext cx="1346045" cy="1409811"/>
            <a:chOff x="266219" y="2525581"/>
            <a:chExt cx="1346045" cy="1409811"/>
          </a:xfrm>
        </p:grpSpPr>
        <p:pic>
          <p:nvPicPr>
            <p:cNvPr id="7" name="Google Shape;346;p52">
              <a:extLst>
                <a:ext uri="{FF2B5EF4-FFF2-40B4-BE49-F238E27FC236}">
                  <a16:creationId xmlns:a16="http://schemas.microsoft.com/office/drawing/2014/main" id="{CCDB0E5F-CDFD-CCAD-FCDA-4F269F19E3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603" t="46144" r="63725" b="13771"/>
            <a:stretch/>
          </p:blipFill>
          <p:spPr>
            <a:xfrm>
              <a:off x="462640" y="3186268"/>
              <a:ext cx="914400" cy="74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56323D-4840-F236-41F9-C98F95A9CB87}"/>
                </a:ext>
              </a:extLst>
            </p:cNvPr>
            <p:cNvSpPr txBox="1"/>
            <p:nvPr/>
          </p:nvSpPr>
          <p:spPr>
            <a:xfrm>
              <a:off x="266219" y="2525581"/>
              <a:ext cx="13460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175 seed </a:t>
              </a:r>
              <a:b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tasks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8D5F4-349F-3054-EDB1-E2FEAE11F00C}"/>
              </a:ext>
            </a:extLst>
          </p:cNvPr>
          <p:cNvGrpSpPr/>
          <p:nvPr/>
        </p:nvGrpSpPr>
        <p:grpSpPr>
          <a:xfrm>
            <a:off x="1377040" y="2445088"/>
            <a:ext cx="1744995" cy="1638793"/>
            <a:chOff x="1377040" y="2445088"/>
            <a:chExt cx="1744995" cy="1638793"/>
          </a:xfrm>
        </p:grpSpPr>
        <p:pic>
          <p:nvPicPr>
            <p:cNvPr id="10" name="Google Shape;346;p52">
              <a:extLst>
                <a:ext uri="{FF2B5EF4-FFF2-40B4-BE49-F238E27FC236}">
                  <a16:creationId xmlns:a16="http://schemas.microsoft.com/office/drawing/2014/main" id="{7C85FB16-7F63-B671-4463-2CDBC17F21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0763" t="26254" r="4565" b="13928"/>
            <a:stretch/>
          </p:blipFill>
          <p:spPr>
            <a:xfrm>
              <a:off x="2154519" y="3024007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2CA6F1-A111-9A05-3C0A-047C309AC415}"/>
                </a:ext>
              </a:extLst>
            </p:cNvPr>
            <p:cNvSpPr txBox="1"/>
            <p:nvPr/>
          </p:nvSpPr>
          <p:spPr>
            <a:xfrm>
              <a:off x="2093568" y="2445088"/>
              <a:ext cx="1028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032C7A-DF85-0F95-5F37-8EE8B50E0EB9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1377040" y="3553944"/>
              <a:ext cx="777479" cy="6886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B29AAA-F386-F2F7-9E14-2B793362B37D}"/>
              </a:ext>
            </a:extLst>
          </p:cNvPr>
          <p:cNvGrpSpPr/>
          <p:nvPr/>
        </p:nvGrpSpPr>
        <p:grpSpPr>
          <a:xfrm>
            <a:off x="3068919" y="2410862"/>
            <a:ext cx="3572504" cy="1151119"/>
            <a:chOff x="3068919" y="2410862"/>
            <a:chExt cx="3572504" cy="1151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/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5400" dirty="0" smtClean="0"/>
                          <m:t>🤖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blipFill>
                  <a:blip r:embed="rId5"/>
                  <a:stretch>
                    <a:fillRect l="-20779" t="-4819" r="-20779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2C96A-7421-1398-7F37-F1018FF2A3AF}"/>
                </a:ext>
              </a:extLst>
            </p:cNvPr>
            <p:cNvSpPr txBox="1"/>
            <p:nvPr/>
          </p:nvSpPr>
          <p:spPr>
            <a:xfrm>
              <a:off x="3290381" y="3191110"/>
              <a:ext cx="2039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LM suggests tasks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4F208C-A6C5-9721-1EE6-97329A947DC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068919" y="3553944"/>
              <a:ext cx="3572504" cy="803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248481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B2DD-040C-EA3D-2A3D-A50841D8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Instruction Data Generation Pipeline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BCD8-EA6D-9E78-51F1-9E818C4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A170-68C6-54D3-6334-EA75D94AE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5DC5-503F-07EC-0CAA-58D7CFCC0227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C09D561-4BD5-BBB6-4BA0-BA39E7A79AE9}"/>
              </a:ext>
            </a:extLst>
          </p:cNvPr>
          <p:cNvGrpSpPr/>
          <p:nvPr/>
        </p:nvGrpSpPr>
        <p:grpSpPr>
          <a:xfrm>
            <a:off x="266219" y="2525581"/>
            <a:ext cx="1346045" cy="1409811"/>
            <a:chOff x="266219" y="2525581"/>
            <a:chExt cx="1346045" cy="1409811"/>
          </a:xfrm>
        </p:grpSpPr>
        <p:pic>
          <p:nvPicPr>
            <p:cNvPr id="7" name="Google Shape;346;p52">
              <a:extLst>
                <a:ext uri="{FF2B5EF4-FFF2-40B4-BE49-F238E27FC236}">
                  <a16:creationId xmlns:a16="http://schemas.microsoft.com/office/drawing/2014/main" id="{CCDB0E5F-CDFD-CCAD-FCDA-4F269F19E3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603" t="46144" r="63725" b="13771"/>
            <a:stretch/>
          </p:blipFill>
          <p:spPr>
            <a:xfrm>
              <a:off x="462640" y="3186268"/>
              <a:ext cx="914400" cy="74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56323D-4840-F236-41F9-C98F95A9CB87}"/>
                </a:ext>
              </a:extLst>
            </p:cNvPr>
            <p:cNvSpPr txBox="1"/>
            <p:nvPr/>
          </p:nvSpPr>
          <p:spPr>
            <a:xfrm>
              <a:off x="266219" y="2525581"/>
              <a:ext cx="13460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175 seed </a:t>
              </a:r>
              <a:b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tasks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8D5F4-349F-3054-EDB1-E2FEAE11F00C}"/>
              </a:ext>
            </a:extLst>
          </p:cNvPr>
          <p:cNvGrpSpPr/>
          <p:nvPr/>
        </p:nvGrpSpPr>
        <p:grpSpPr>
          <a:xfrm>
            <a:off x="1377040" y="2445088"/>
            <a:ext cx="1744995" cy="1638793"/>
            <a:chOff x="1377040" y="2445088"/>
            <a:chExt cx="1744995" cy="1638793"/>
          </a:xfrm>
        </p:grpSpPr>
        <p:pic>
          <p:nvPicPr>
            <p:cNvPr id="10" name="Google Shape;346;p52">
              <a:extLst>
                <a:ext uri="{FF2B5EF4-FFF2-40B4-BE49-F238E27FC236}">
                  <a16:creationId xmlns:a16="http://schemas.microsoft.com/office/drawing/2014/main" id="{7C85FB16-7F63-B671-4463-2CDBC17F21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0763" t="26254" r="4565" b="13928"/>
            <a:stretch/>
          </p:blipFill>
          <p:spPr>
            <a:xfrm>
              <a:off x="2154519" y="3024007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2CA6F1-A111-9A05-3C0A-047C309AC415}"/>
                </a:ext>
              </a:extLst>
            </p:cNvPr>
            <p:cNvSpPr txBox="1"/>
            <p:nvPr/>
          </p:nvSpPr>
          <p:spPr>
            <a:xfrm>
              <a:off x="2093568" y="2445088"/>
              <a:ext cx="1028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032C7A-DF85-0F95-5F37-8EE8B50E0EB9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1377040" y="3553944"/>
              <a:ext cx="777479" cy="6886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B29AAA-F386-F2F7-9E14-2B793362B37D}"/>
              </a:ext>
            </a:extLst>
          </p:cNvPr>
          <p:cNvGrpSpPr/>
          <p:nvPr/>
        </p:nvGrpSpPr>
        <p:grpSpPr>
          <a:xfrm>
            <a:off x="3068919" y="2410862"/>
            <a:ext cx="3572504" cy="1151119"/>
            <a:chOff x="3068919" y="2410862"/>
            <a:chExt cx="3572504" cy="1151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/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5400" dirty="0" smtClean="0"/>
                          <m:t>🤖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blipFill>
                  <a:blip r:embed="rId5"/>
                  <a:stretch>
                    <a:fillRect l="-20779" t="-4819" r="-20779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2C96A-7421-1398-7F37-F1018FF2A3AF}"/>
                </a:ext>
              </a:extLst>
            </p:cNvPr>
            <p:cNvSpPr txBox="1"/>
            <p:nvPr/>
          </p:nvSpPr>
          <p:spPr>
            <a:xfrm>
              <a:off x="3290381" y="3191110"/>
              <a:ext cx="2039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LM suggests tasks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4F208C-A6C5-9721-1EE6-97329A947DC9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3068919" y="3553944"/>
              <a:ext cx="3572504" cy="803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A5D33D-0FFD-59F5-67F3-9FDC93DF884B}"/>
              </a:ext>
            </a:extLst>
          </p:cNvPr>
          <p:cNvGrpSpPr/>
          <p:nvPr/>
        </p:nvGrpSpPr>
        <p:grpSpPr>
          <a:xfrm>
            <a:off x="6641423" y="3041934"/>
            <a:ext cx="5245210" cy="2066535"/>
            <a:chOff x="6641423" y="3041934"/>
            <a:chExt cx="5245210" cy="2066535"/>
          </a:xfrm>
        </p:grpSpPr>
        <p:pic>
          <p:nvPicPr>
            <p:cNvPr id="9" name="Google Shape;347;p52">
              <a:extLst>
                <a:ext uri="{FF2B5EF4-FFF2-40B4-BE49-F238E27FC236}">
                  <a16:creationId xmlns:a16="http://schemas.microsoft.com/office/drawing/2014/main" id="{2F43D9C0-387C-2553-374A-B9B9F4CD967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5903" t="28247" r="4085" b="21604"/>
            <a:stretch/>
          </p:blipFill>
          <p:spPr>
            <a:xfrm>
              <a:off x="6641423" y="3041934"/>
              <a:ext cx="3426107" cy="10400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CB8002-4BCD-E954-3205-B10315E0AAD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8353383" y="4082028"/>
              <a:ext cx="1094" cy="69302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20F26B-C048-1567-F9C9-15DFA5C7FB72}"/>
                    </a:ext>
                  </a:extLst>
                </p:cNvPr>
                <p:cNvSpPr txBox="1"/>
                <p:nvPr/>
              </p:nvSpPr>
              <p:spPr>
                <a:xfrm>
                  <a:off x="10926144" y="4068376"/>
                  <a:ext cx="960489" cy="1040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5400" dirty="0" smtClean="0"/>
                          <m:t>🤖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20F26B-C048-1567-F9C9-15DFA5C7F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6144" y="4068376"/>
                  <a:ext cx="960489" cy="1040093"/>
                </a:xfrm>
                <a:prstGeom prst="rect">
                  <a:avLst/>
                </a:prstGeom>
                <a:blipFill>
                  <a:blip r:embed="rId7"/>
                  <a:stretch>
                    <a:fillRect l="-22078" t="-4819" r="-20779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1AD62-2DAB-26F5-2208-85CA16CCF3A1}"/>
                </a:ext>
              </a:extLst>
            </p:cNvPr>
            <p:cNvSpPr txBox="1"/>
            <p:nvPr/>
          </p:nvSpPr>
          <p:spPr>
            <a:xfrm>
              <a:off x="8043353" y="4455288"/>
              <a:ext cx="3415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LM suggests responses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56338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A6B7-A488-7A94-5139-5198DC24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9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Mourning my 2–3-year-old talks!! 😭  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BE335-44B7-5A8D-2871-020D6AEB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9108" y="2614003"/>
            <a:ext cx="6293784" cy="35305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14269-F180-3290-63D2-4A70A1337F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9978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B2DD-040C-EA3D-2A3D-A50841D8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Instruction Data Generation Pipeline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BCD8-EA6D-9E78-51F1-9E818C4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A170-68C6-54D3-6334-EA75D94AE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5DC5-503F-07EC-0CAA-58D7CFCC0227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C09D561-4BD5-BBB6-4BA0-BA39E7A79AE9}"/>
              </a:ext>
            </a:extLst>
          </p:cNvPr>
          <p:cNvGrpSpPr/>
          <p:nvPr/>
        </p:nvGrpSpPr>
        <p:grpSpPr>
          <a:xfrm>
            <a:off x="266219" y="2525581"/>
            <a:ext cx="1346045" cy="1409811"/>
            <a:chOff x="266219" y="2525581"/>
            <a:chExt cx="1346045" cy="1409811"/>
          </a:xfrm>
        </p:grpSpPr>
        <p:pic>
          <p:nvPicPr>
            <p:cNvPr id="7" name="Google Shape;346;p52">
              <a:extLst>
                <a:ext uri="{FF2B5EF4-FFF2-40B4-BE49-F238E27FC236}">
                  <a16:creationId xmlns:a16="http://schemas.microsoft.com/office/drawing/2014/main" id="{CCDB0E5F-CDFD-CCAD-FCDA-4F269F19E3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603" t="46144" r="63725" b="13771"/>
            <a:stretch/>
          </p:blipFill>
          <p:spPr>
            <a:xfrm>
              <a:off x="462640" y="3186268"/>
              <a:ext cx="914400" cy="74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56323D-4840-F236-41F9-C98F95A9CB87}"/>
                </a:ext>
              </a:extLst>
            </p:cNvPr>
            <p:cNvSpPr txBox="1"/>
            <p:nvPr/>
          </p:nvSpPr>
          <p:spPr>
            <a:xfrm>
              <a:off x="266219" y="2525581"/>
              <a:ext cx="13460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175 seed </a:t>
              </a:r>
              <a:b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tasks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8D5F4-349F-3054-EDB1-E2FEAE11F00C}"/>
              </a:ext>
            </a:extLst>
          </p:cNvPr>
          <p:cNvGrpSpPr/>
          <p:nvPr/>
        </p:nvGrpSpPr>
        <p:grpSpPr>
          <a:xfrm>
            <a:off x="1377040" y="2445088"/>
            <a:ext cx="1744995" cy="1638793"/>
            <a:chOff x="1377040" y="2445088"/>
            <a:chExt cx="1744995" cy="1638793"/>
          </a:xfrm>
        </p:grpSpPr>
        <p:pic>
          <p:nvPicPr>
            <p:cNvPr id="10" name="Google Shape;346;p52">
              <a:extLst>
                <a:ext uri="{FF2B5EF4-FFF2-40B4-BE49-F238E27FC236}">
                  <a16:creationId xmlns:a16="http://schemas.microsoft.com/office/drawing/2014/main" id="{7C85FB16-7F63-B671-4463-2CDBC17F21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0763" t="26254" r="4565" b="13928"/>
            <a:stretch/>
          </p:blipFill>
          <p:spPr>
            <a:xfrm>
              <a:off x="2154519" y="3024007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2CA6F1-A111-9A05-3C0A-047C309AC415}"/>
                </a:ext>
              </a:extLst>
            </p:cNvPr>
            <p:cNvSpPr txBox="1"/>
            <p:nvPr/>
          </p:nvSpPr>
          <p:spPr>
            <a:xfrm>
              <a:off x="2093568" y="2445088"/>
              <a:ext cx="1028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032C7A-DF85-0F95-5F37-8EE8B50E0EB9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1377040" y="3553944"/>
              <a:ext cx="777479" cy="6886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B29AAA-F386-F2F7-9E14-2B793362B37D}"/>
              </a:ext>
            </a:extLst>
          </p:cNvPr>
          <p:cNvGrpSpPr/>
          <p:nvPr/>
        </p:nvGrpSpPr>
        <p:grpSpPr>
          <a:xfrm>
            <a:off x="3068919" y="2410862"/>
            <a:ext cx="3572504" cy="1151119"/>
            <a:chOff x="3068919" y="2410862"/>
            <a:chExt cx="3572504" cy="1151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/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5400" dirty="0" smtClean="0"/>
                          <m:t>🤖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blipFill>
                  <a:blip r:embed="rId5"/>
                  <a:stretch>
                    <a:fillRect l="-20779" t="-4819" r="-20779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2C96A-7421-1398-7F37-F1018FF2A3AF}"/>
                </a:ext>
              </a:extLst>
            </p:cNvPr>
            <p:cNvSpPr txBox="1"/>
            <p:nvPr/>
          </p:nvSpPr>
          <p:spPr>
            <a:xfrm>
              <a:off x="3290381" y="3191110"/>
              <a:ext cx="2039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LM suggests tasks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4F208C-A6C5-9721-1EE6-97329A947DC9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3068919" y="3553944"/>
              <a:ext cx="3572504" cy="803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A5D33D-0FFD-59F5-67F3-9FDC93DF884B}"/>
              </a:ext>
            </a:extLst>
          </p:cNvPr>
          <p:cNvGrpSpPr/>
          <p:nvPr/>
        </p:nvGrpSpPr>
        <p:grpSpPr>
          <a:xfrm>
            <a:off x="6641423" y="3041934"/>
            <a:ext cx="5245210" cy="2066535"/>
            <a:chOff x="6641423" y="3041934"/>
            <a:chExt cx="5245210" cy="2066535"/>
          </a:xfrm>
        </p:grpSpPr>
        <p:pic>
          <p:nvPicPr>
            <p:cNvPr id="9" name="Google Shape;347;p52">
              <a:extLst>
                <a:ext uri="{FF2B5EF4-FFF2-40B4-BE49-F238E27FC236}">
                  <a16:creationId xmlns:a16="http://schemas.microsoft.com/office/drawing/2014/main" id="{2F43D9C0-387C-2553-374A-B9B9F4CD967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5903" t="28247" r="4085" b="21604"/>
            <a:stretch/>
          </p:blipFill>
          <p:spPr>
            <a:xfrm>
              <a:off x="6641423" y="3041934"/>
              <a:ext cx="3426107" cy="10400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CB8002-4BCD-E954-3205-B10315E0AAD3}"/>
                </a:ext>
              </a:extLst>
            </p:cNvPr>
            <p:cNvCxnSpPr>
              <a:cxnSpLocks/>
              <a:stCxn id="9" idx="2"/>
              <a:endCxn id="28" idx="0"/>
            </p:cNvCxnSpPr>
            <p:nvPr/>
          </p:nvCxnSpPr>
          <p:spPr>
            <a:xfrm flipH="1">
              <a:off x="8353383" y="4082028"/>
              <a:ext cx="1094" cy="69302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20F26B-C048-1567-F9C9-15DFA5C7FB72}"/>
                    </a:ext>
                  </a:extLst>
                </p:cNvPr>
                <p:cNvSpPr txBox="1"/>
                <p:nvPr/>
              </p:nvSpPr>
              <p:spPr>
                <a:xfrm>
                  <a:off x="10926144" y="4068376"/>
                  <a:ext cx="960489" cy="1040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5400" dirty="0" smtClean="0"/>
                          <m:t>🤖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20F26B-C048-1567-F9C9-15DFA5C7F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6144" y="4068376"/>
                  <a:ext cx="960489" cy="1040093"/>
                </a:xfrm>
                <a:prstGeom prst="rect">
                  <a:avLst/>
                </a:prstGeom>
                <a:blipFill>
                  <a:blip r:embed="rId7"/>
                  <a:stretch>
                    <a:fillRect l="-22078" t="-4819" r="-20779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1AD62-2DAB-26F5-2208-85CA16CCF3A1}"/>
                </a:ext>
              </a:extLst>
            </p:cNvPr>
            <p:cNvSpPr txBox="1"/>
            <p:nvPr/>
          </p:nvSpPr>
          <p:spPr>
            <a:xfrm>
              <a:off x="8043353" y="4455288"/>
              <a:ext cx="3415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LM suggests responses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B53D3C-AAA2-3B5B-1569-02D955EA5501}"/>
              </a:ext>
            </a:extLst>
          </p:cNvPr>
          <p:cNvGrpSpPr/>
          <p:nvPr/>
        </p:nvGrpSpPr>
        <p:grpSpPr>
          <a:xfrm>
            <a:off x="3375399" y="4775052"/>
            <a:ext cx="8177179" cy="1320728"/>
            <a:chOff x="3375399" y="4775052"/>
            <a:chExt cx="8177179" cy="1320728"/>
          </a:xfrm>
        </p:grpSpPr>
        <p:pic>
          <p:nvPicPr>
            <p:cNvPr id="28" name="Google Shape;349;p52">
              <a:extLst>
                <a:ext uri="{FF2B5EF4-FFF2-40B4-BE49-F238E27FC236}">
                  <a16:creationId xmlns:a16="http://schemas.microsoft.com/office/drawing/2014/main" id="{01538D69-34C9-F8C7-4080-288A500DC23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776" t="59146" r="26167"/>
            <a:stretch/>
          </p:blipFill>
          <p:spPr>
            <a:xfrm>
              <a:off x="5154187" y="4775052"/>
              <a:ext cx="6398391" cy="1320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621C893-09F6-E10C-0DEA-E81993DDC16E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3375399" y="5435416"/>
              <a:ext cx="1778788" cy="601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1944846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B2DD-040C-EA3D-2A3D-A50841D8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Instruction Data Generation Pipeline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5EBCD8-EA6D-9E78-51F1-9E818C4A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A170-68C6-54D3-6334-EA75D94AE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65DC5-503F-07EC-0CAA-58D7CFCC0227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C09D561-4BD5-BBB6-4BA0-BA39E7A79AE9}"/>
              </a:ext>
            </a:extLst>
          </p:cNvPr>
          <p:cNvGrpSpPr/>
          <p:nvPr/>
        </p:nvGrpSpPr>
        <p:grpSpPr>
          <a:xfrm>
            <a:off x="266219" y="2525581"/>
            <a:ext cx="1346045" cy="1409811"/>
            <a:chOff x="266219" y="2525581"/>
            <a:chExt cx="1346045" cy="1409811"/>
          </a:xfrm>
        </p:grpSpPr>
        <p:pic>
          <p:nvPicPr>
            <p:cNvPr id="7" name="Google Shape;346;p52">
              <a:extLst>
                <a:ext uri="{FF2B5EF4-FFF2-40B4-BE49-F238E27FC236}">
                  <a16:creationId xmlns:a16="http://schemas.microsoft.com/office/drawing/2014/main" id="{CCDB0E5F-CDFD-CCAD-FCDA-4F269F19E3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1603" t="46144" r="63725" b="13771"/>
            <a:stretch/>
          </p:blipFill>
          <p:spPr>
            <a:xfrm>
              <a:off x="462640" y="3186268"/>
              <a:ext cx="914400" cy="74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56323D-4840-F236-41F9-C98F95A9CB87}"/>
                </a:ext>
              </a:extLst>
            </p:cNvPr>
            <p:cNvSpPr txBox="1"/>
            <p:nvPr/>
          </p:nvSpPr>
          <p:spPr>
            <a:xfrm>
              <a:off x="266219" y="2525581"/>
              <a:ext cx="13460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175 seed </a:t>
              </a:r>
              <a:b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tasks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AA8D5F4-349F-3054-EDB1-E2FEAE11F00C}"/>
              </a:ext>
            </a:extLst>
          </p:cNvPr>
          <p:cNvGrpSpPr/>
          <p:nvPr/>
        </p:nvGrpSpPr>
        <p:grpSpPr>
          <a:xfrm>
            <a:off x="1377040" y="2445088"/>
            <a:ext cx="1744995" cy="1638793"/>
            <a:chOff x="1377040" y="2445088"/>
            <a:chExt cx="1744995" cy="1638793"/>
          </a:xfrm>
        </p:grpSpPr>
        <p:pic>
          <p:nvPicPr>
            <p:cNvPr id="10" name="Google Shape;346;p52">
              <a:extLst>
                <a:ext uri="{FF2B5EF4-FFF2-40B4-BE49-F238E27FC236}">
                  <a16:creationId xmlns:a16="http://schemas.microsoft.com/office/drawing/2014/main" id="{7C85FB16-7F63-B671-4463-2CDBC17F215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70763" t="26254" r="4565" b="13928"/>
            <a:stretch/>
          </p:blipFill>
          <p:spPr>
            <a:xfrm>
              <a:off x="2154519" y="3024007"/>
              <a:ext cx="914400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2CA6F1-A111-9A05-3C0A-047C309AC415}"/>
                </a:ext>
              </a:extLst>
            </p:cNvPr>
            <p:cNvSpPr txBox="1"/>
            <p:nvPr/>
          </p:nvSpPr>
          <p:spPr>
            <a:xfrm>
              <a:off x="2093568" y="2445088"/>
              <a:ext cx="10284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task pool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032C7A-DF85-0F95-5F37-8EE8B50E0EB9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1377040" y="3553944"/>
              <a:ext cx="777479" cy="6886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B29AAA-F386-F2F7-9E14-2B793362B37D}"/>
              </a:ext>
            </a:extLst>
          </p:cNvPr>
          <p:cNvGrpSpPr/>
          <p:nvPr/>
        </p:nvGrpSpPr>
        <p:grpSpPr>
          <a:xfrm>
            <a:off x="3068919" y="2410862"/>
            <a:ext cx="3572504" cy="1151119"/>
            <a:chOff x="3068919" y="2410862"/>
            <a:chExt cx="3572504" cy="1151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/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5400" dirty="0" smtClean="0"/>
                          <m:t>🤖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1A33D-0909-8835-CC9D-DFB9918CA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415" y="2410862"/>
                  <a:ext cx="960489" cy="1040093"/>
                </a:xfrm>
                <a:prstGeom prst="rect">
                  <a:avLst/>
                </a:prstGeom>
                <a:blipFill>
                  <a:blip r:embed="rId5"/>
                  <a:stretch>
                    <a:fillRect l="-20779" t="-4819" r="-20779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22C96A-7421-1398-7F37-F1018FF2A3AF}"/>
                </a:ext>
              </a:extLst>
            </p:cNvPr>
            <p:cNvSpPr txBox="1"/>
            <p:nvPr/>
          </p:nvSpPr>
          <p:spPr>
            <a:xfrm>
              <a:off x="3290381" y="3191110"/>
              <a:ext cx="20390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LM suggests tasks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84F208C-A6C5-9721-1EE6-97329A947DC9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3068919" y="3553944"/>
              <a:ext cx="3572504" cy="8037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A5D33D-0FFD-59F5-67F3-9FDC93DF884B}"/>
              </a:ext>
            </a:extLst>
          </p:cNvPr>
          <p:cNvGrpSpPr/>
          <p:nvPr/>
        </p:nvGrpSpPr>
        <p:grpSpPr>
          <a:xfrm>
            <a:off x="6641423" y="3041934"/>
            <a:ext cx="5245210" cy="2066535"/>
            <a:chOff x="6641423" y="3041934"/>
            <a:chExt cx="5245210" cy="2066535"/>
          </a:xfrm>
        </p:grpSpPr>
        <p:pic>
          <p:nvPicPr>
            <p:cNvPr id="9" name="Google Shape;347;p52">
              <a:extLst>
                <a:ext uri="{FF2B5EF4-FFF2-40B4-BE49-F238E27FC236}">
                  <a16:creationId xmlns:a16="http://schemas.microsoft.com/office/drawing/2014/main" id="{2F43D9C0-387C-2553-374A-B9B9F4CD967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5903" t="28247" r="4085" b="21604"/>
            <a:stretch/>
          </p:blipFill>
          <p:spPr>
            <a:xfrm>
              <a:off x="6641423" y="3041934"/>
              <a:ext cx="3426107" cy="10400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CB8002-4BCD-E954-3205-B10315E0AAD3}"/>
                </a:ext>
              </a:extLst>
            </p:cNvPr>
            <p:cNvCxnSpPr>
              <a:cxnSpLocks/>
              <a:stCxn id="9" idx="2"/>
              <a:endCxn id="28" idx="0"/>
            </p:cNvCxnSpPr>
            <p:nvPr/>
          </p:nvCxnSpPr>
          <p:spPr>
            <a:xfrm flipH="1">
              <a:off x="8353383" y="4082028"/>
              <a:ext cx="1094" cy="693024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20F26B-C048-1567-F9C9-15DFA5C7FB72}"/>
                    </a:ext>
                  </a:extLst>
                </p:cNvPr>
                <p:cNvSpPr txBox="1"/>
                <p:nvPr/>
              </p:nvSpPr>
              <p:spPr>
                <a:xfrm>
                  <a:off x="10926144" y="4068376"/>
                  <a:ext cx="960489" cy="104009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5400" dirty="0" smtClean="0"/>
                          <m:t>🤖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B20F26B-C048-1567-F9C9-15DFA5C7F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6144" y="4068376"/>
                  <a:ext cx="960489" cy="1040093"/>
                </a:xfrm>
                <a:prstGeom prst="rect">
                  <a:avLst/>
                </a:prstGeom>
                <a:blipFill>
                  <a:blip r:embed="rId7"/>
                  <a:stretch>
                    <a:fillRect l="-22078" t="-4819" r="-20779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61AD62-2DAB-26F5-2208-85CA16CCF3A1}"/>
                </a:ext>
              </a:extLst>
            </p:cNvPr>
            <p:cNvSpPr txBox="1"/>
            <p:nvPr/>
          </p:nvSpPr>
          <p:spPr>
            <a:xfrm>
              <a:off x="8043353" y="4455288"/>
              <a:ext cx="3415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rbel" panose="020B0503020204020204" pitchFamily="34" charset="0"/>
                </a:rPr>
                <a:t>LM suggests responses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B53D3C-AAA2-3B5B-1569-02D955EA5501}"/>
              </a:ext>
            </a:extLst>
          </p:cNvPr>
          <p:cNvGrpSpPr/>
          <p:nvPr/>
        </p:nvGrpSpPr>
        <p:grpSpPr>
          <a:xfrm>
            <a:off x="3375399" y="4775052"/>
            <a:ext cx="8177179" cy="1320728"/>
            <a:chOff x="3375399" y="4775052"/>
            <a:chExt cx="8177179" cy="1320728"/>
          </a:xfrm>
        </p:grpSpPr>
        <p:pic>
          <p:nvPicPr>
            <p:cNvPr id="28" name="Google Shape;349;p52">
              <a:extLst>
                <a:ext uri="{FF2B5EF4-FFF2-40B4-BE49-F238E27FC236}">
                  <a16:creationId xmlns:a16="http://schemas.microsoft.com/office/drawing/2014/main" id="{01538D69-34C9-F8C7-4080-288A500DC23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776" t="59146" r="26167"/>
            <a:stretch/>
          </p:blipFill>
          <p:spPr>
            <a:xfrm>
              <a:off x="5154187" y="4775052"/>
              <a:ext cx="6398391" cy="13207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621C893-09F6-E10C-0DEA-E81993DDC16E}"/>
                </a:ext>
              </a:extLst>
            </p:cNvPr>
            <p:cNvCxnSpPr>
              <a:cxnSpLocks/>
              <a:stCxn id="28" idx="1"/>
              <a:endCxn id="29" idx="3"/>
            </p:cNvCxnSpPr>
            <p:nvPr/>
          </p:nvCxnSpPr>
          <p:spPr>
            <a:xfrm flipH="1">
              <a:off x="3375399" y="5435416"/>
              <a:ext cx="1778788" cy="601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093415D-D088-33E4-294C-BD552EEAFD7A}"/>
              </a:ext>
            </a:extLst>
          </p:cNvPr>
          <p:cNvGrpSpPr/>
          <p:nvPr/>
        </p:nvGrpSpPr>
        <p:grpSpPr>
          <a:xfrm>
            <a:off x="83474" y="4083881"/>
            <a:ext cx="3291925" cy="1882073"/>
            <a:chOff x="83474" y="4083881"/>
            <a:chExt cx="3291925" cy="1882073"/>
          </a:xfrm>
        </p:grpSpPr>
        <p:pic>
          <p:nvPicPr>
            <p:cNvPr id="29" name="Google Shape;350;p52">
              <a:extLst>
                <a:ext uri="{FF2B5EF4-FFF2-40B4-BE49-F238E27FC236}">
                  <a16:creationId xmlns:a16="http://schemas.microsoft.com/office/drawing/2014/main" id="{22D320D0-52CE-44D8-268C-0B2212AA418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50013" r="43188" b="-1"/>
            <a:stretch/>
          </p:blipFill>
          <p:spPr>
            <a:xfrm>
              <a:off x="1860134" y="4906080"/>
              <a:ext cx="1515265" cy="1059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C590CC-1F22-110D-F8C4-19E1399D177F}"/>
                </a:ext>
              </a:extLst>
            </p:cNvPr>
            <p:cNvSpPr txBox="1"/>
            <p:nvPr/>
          </p:nvSpPr>
          <p:spPr>
            <a:xfrm>
              <a:off x="83474" y="5103914"/>
              <a:ext cx="21947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filter out if not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novel or confident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DA370B0-7A3F-28CE-0F76-DD4F989C48B3}"/>
                </a:ext>
              </a:extLst>
            </p:cNvPr>
            <p:cNvCxnSpPr>
              <a:cxnSpLocks/>
              <a:stCxn id="29" idx="0"/>
              <a:endCxn id="10" idx="2"/>
            </p:cNvCxnSpPr>
            <p:nvPr/>
          </p:nvCxnSpPr>
          <p:spPr>
            <a:xfrm flipH="1" flipV="1">
              <a:off x="2611719" y="4083881"/>
              <a:ext cx="6048" cy="822199"/>
            </a:xfrm>
            <a:prstGeom prst="straightConnector1">
              <a:avLst/>
            </a:prstGeom>
            <a:ln w="28575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0387391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7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/>
              <a:t>Generating 52K instructions with GPT3</a:t>
            </a:r>
            <a:endParaRPr/>
          </a:p>
        </p:txBody>
      </p:sp>
      <p:sp>
        <p:nvSpPr>
          <p:cNvPr id="295" name="Google Shape;295;p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applied self-instruct to GPT3 (``davinci`` engine).</a:t>
            </a:r>
            <a:endParaRPr/>
          </a:p>
          <a:p>
            <a:pPr marL="609585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generated 52K instructions and 82K instances.</a:t>
            </a:r>
            <a:endParaRPr/>
          </a:p>
          <a:p>
            <a:pPr marL="609585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ROUGE-L overlap between any pair of instructions &lt; 0.7.</a:t>
            </a:r>
            <a:endParaRPr/>
          </a:p>
          <a:p>
            <a:pPr marL="609585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success rate per request decreases as the task pool grows.</a:t>
            </a:r>
            <a:endParaRPr/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400" y="3621134"/>
            <a:ext cx="4348432" cy="3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01803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8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534000" y="455233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3333" dirty="0"/>
              <a:t>Example Tasks Generated by GPT3 (before RLHF)</a:t>
            </a:r>
            <a:endParaRPr sz="3333" dirty="0"/>
          </a:p>
        </p:txBody>
      </p:sp>
      <p:sp>
        <p:nvSpPr>
          <p:cNvPr id="364" name="Google Shape;36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73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4C6E-5D01-CC47-8533-DD34678B7FF5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4A909-2DA5-3FB8-3F4F-C211381A1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06" b="32798"/>
          <a:stretch/>
        </p:blipFill>
        <p:spPr>
          <a:xfrm>
            <a:off x="-19237" y="1727028"/>
            <a:ext cx="11849032" cy="40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29779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7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534000" y="455233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3333" dirty="0"/>
              <a:t>Example Tasks Generated by GPT3 (before RLHF)</a:t>
            </a:r>
            <a:endParaRPr sz="3333" dirty="0"/>
          </a:p>
        </p:txBody>
      </p:sp>
      <p:sp>
        <p:nvSpPr>
          <p:cNvPr id="364" name="Google Shape;36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74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261E4-AFFE-1518-7E56-881B60A3F41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EFA56-DA37-14CC-DDAB-52862D9A8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" t="44919" r="2451"/>
          <a:stretch/>
        </p:blipFill>
        <p:spPr>
          <a:xfrm>
            <a:off x="180445" y="1814512"/>
            <a:ext cx="11383191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399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0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534000" y="455233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3333" dirty="0"/>
              <a:t>Example Tasks Generated by GPT3 (before RLHF)</a:t>
            </a:r>
            <a:endParaRPr sz="3333" dirty="0"/>
          </a:p>
        </p:txBody>
      </p:sp>
      <p:sp>
        <p:nvSpPr>
          <p:cNvPr id="364" name="Google Shape;364;p5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75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261E4-AFFE-1518-7E56-881B60A3F41F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317889-E8CF-EEBE-0122-1F110DCC7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0" r="2083" b="55030"/>
          <a:stretch/>
        </p:blipFill>
        <p:spPr>
          <a:xfrm>
            <a:off x="227602" y="2034696"/>
            <a:ext cx="11545298" cy="319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036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>
            <a:spLocks noGrp="1"/>
          </p:cNvSpPr>
          <p:nvPr>
            <p:ph type="title"/>
          </p:nvPr>
        </p:nvSpPr>
        <p:spPr>
          <a:xfrm>
            <a:off x="838200" y="290984"/>
            <a:ext cx="10515600" cy="960438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Accurate is This Data?</a:t>
            </a:r>
            <a:endParaRPr dirty="0"/>
          </a:p>
        </p:txBody>
      </p:sp>
      <p:sp>
        <p:nvSpPr>
          <p:cNvPr id="370" name="Google Shape;370;p55"/>
          <p:cNvSpPr txBox="1">
            <a:spLocks noGrp="1"/>
          </p:cNvSpPr>
          <p:nvPr>
            <p:ph idx="4294967295"/>
          </p:nvPr>
        </p:nvSpPr>
        <p:spPr>
          <a:xfrm>
            <a:off x="629587" y="1825625"/>
            <a:ext cx="10724213" cy="4351338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t" anchorCtr="0" compatLnSpc="1">
            <a:prstTxWarp prst="textNoShape">
              <a:avLst/>
            </a:prstTxWarp>
            <a:normAutofit/>
          </a:bodyPr>
          <a:lstStyle/>
          <a:p>
            <a:pPr marL="609585" indent="-457189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2400" dirty="0">
                <a:solidFill>
                  <a:srgbClr val="666666"/>
                </a:solidFill>
                <a:ea typeface="Arial"/>
                <a:cs typeface="Arial"/>
                <a:sym typeface="Arial"/>
              </a:rPr>
              <a:t>200 random instructions are sampled for quality check</a:t>
            </a:r>
            <a:endParaRPr sz="2400" dirty="0">
              <a:solidFill>
                <a:srgbClr val="666666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5"/>
          <p:cNvSpPr txBox="1">
            <a:spLocks noGrp="1"/>
          </p:cNvSpPr>
          <p:nvPr>
            <p:ph type="sldNum" sz="quarter" idx="10"/>
          </p:nvPr>
        </p:nvSpPr>
        <p:spPr>
          <a:xfrm>
            <a:off x="11656084" y="6497505"/>
            <a:ext cx="5302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76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A3FDB-6C9D-187E-74E3-8BB7869889F3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DACB1AF-BB75-4891-3344-8011355C9C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406607"/>
              </p:ext>
            </p:extLst>
          </p:nvPr>
        </p:nvGraphicFramePr>
        <p:xfrm>
          <a:off x="-3100398" y="1839912"/>
          <a:ext cx="13873170" cy="503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1697898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F2DF-684D-7AD1-3580-BFC36C08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/>
              <a:t>Self-Instructing GPT3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9B85F-72A6-3F35-5584-22064FF7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Generate: </a:t>
            </a:r>
          </a:p>
          <a:p>
            <a:pPr lvl="1"/>
            <a:r>
              <a:rPr lang="en" dirty="0"/>
              <a:t>We applied Self-Instruct to GPT3 (“</a:t>
            </a:r>
            <a:r>
              <a:rPr lang="en" dirty="0" err="1"/>
              <a:t>davinci</a:t>
            </a:r>
            <a:r>
              <a:rPr lang="en" dirty="0"/>
              <a:t>” engine).</a:t>
            </a:r>
          </a:p>
          <a:p>
            <a:pPr lvl="1"/>
            <a:r>
              <a:rPr lang="en" dirty="0"/>
              <a:t>We generated 52K instructions and 82K instances.</a:t>
            </a:r>
          </a:p>
          <a:p>
            <a:pPr lvl="1"/>
            <a:r>
              <a:rPr lang="en-US" dirty="0"/>
              <a:t>API cost ~$600</a:t>
            </a:r>
          </a:p>
          <a:p>
            <a:endParaRPr lang="en-US" dirty="0"/>
          </a:p>
          <a:p>
            <a:r>
              <a:rPr lang="en-US" b="1" dirty="0"/>
              <a:t>Align: </a:t>
            </a:r>
          </a:p>
          <a:p>
            <a:pPr lvl="1"/>
            <a:r>
              <a:rPr lang="en-US" dirty="0"/>
              <a:t>We finetuned GPT3 with this data via OpenAI API (2 epochs). **</a:t>
            </a:r>
          </a:p>
          <a:p>
            <a:pPr lvl="1"/>
            <a:r>
              <a:rPr lang="en-US" dirty="0"/>
              <a:t>API cost: ~$338 for finetuning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10C07-3B2C-2C7C-A079-BB18A384F8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AC458-A91F-ABB3-2F2A-844123974819}"/>
              </a:ext>
            </a:extLst>
          </p:cNvPr>
          <p:cNvSpPr txBox="1"/>
          <p:nvPr/>
        </p:nvSpPr>
        <p:spPr>
          <a:xfrm>
            <a:off x="571499" y="5637099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1067"/>
              </a:spcBef>
              <a:spcAft>
                <a:spcPts val="0"/>
              </a:spcAft>
              <a:buNone/>
            </a:pPr>
            <a:r>
              <a:rPr lang="en-US" sz="1800" dirty="0"/>
              <a:t>(** OpenAI training API is unclear about how it works, or how the parameters are updated.)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AF86C-9268-564B-2B9B-BD9E2B50299C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2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697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3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78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345000" y="5849361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875BF-1992-D020-58BC-509B1C3538A8}"/>
              </a:ext>
            </a:extLst>
          </p:cNvPr>
          <p:cNvSpPr txBox="1"/>
          <p:nvPr/>
        </p:nvSpPr>
        <p:spPr>
          <a:xfrm>
            <a:off x="9287463" y="2173362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LM pretraining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8E521-16D0-220D-BF16-DA9D97C6EF71}"/>
              </a:ext>
            </a:extLst>
          </p:cNvPr>
          <p:cNvSpPr txBox="1"/>
          <p:nvPr/>
        </p:nvSpPr>
        <p:spPr>
          <a:xfrm>
            <a:off x="9018936" y="2835256"/>
            <a:ext cx="2352955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vanilla GPT3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44D-3F4D-E267-4A96-8319810011E0}"/>
              </a:ext>
            </a:extLst>
          </p:cNvPr>
          <p:cNvSpPr txBox="1"/>
          <p:nvPr/>
        </p:nvSpPr>
        <p:spPr>
          <a:xfrm>
            <a:off x="8791057" y="3642371"/>
            <a:ext cx="2816708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GPT3-instruct (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-001</a:t>
            </a:r>
            <a:r>
              <a:rPr lang="en-US" sz="1600" dirty="0">
                <a:latin typeface="Avenir Book" panose="02000503020000020003" pitchFamily="2" charset="0"/>
              </a:rPr>
              <a:t>)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77C6F4-219A-1D76-2EFB-45DDB5CAE82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195414" y="2472426"/>
            <a:ext cx="1" cy="3628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C26D14-3A57-7884-A1EC-7D4A51302DD2}"/>
              </a:ext>
            </a:extLst>
          </p:cNvPr>
          <p:cNvSpPr txBox="1"/>
          <p:nvPr/>
        </p:nvSpPr>
        <p:spPr>
          <a:xfrm>
            <a:off x="10138602" y="3220089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venir Book" panose="02000503020000020003" pitchFamily="2" charset="0"/>
              </a:rPr>
              <a:t>+ i</a:t>
            </a:r>
            <a:r>
              <a:rPr lang="en-US" sz="1600">
                <a:solidFill>
                  <a:schemeClr val="tx1"/>
                </a:solidFill>
                <a:latin typeface="Avenir Book" panose="02000503020000020003" pitchFamily="2" charset="0"/>
              </a:rPr>
              <a:t>nstruct-tuning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FEC9BD-A87E-437D-0CFB-AE45B627F4E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195414" y="3134320"/>
            <a:ext cx="3997" cy="5080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641095-AA27-2136-E76A-C25A9A9E3C2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54" name="Google Shape;394;p58">
              <a:extLst>
                <a:ext uri="{FF2B5EF4-FFF2-40B4-BE49-F238E27FC236}">
                  <a16:creationId xmlns:a16="http://schemas.microsoft.com/office/drawing/2014/main" id="{447F13E3-F2BB-D46F-75AB-74421B468B1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05D49E-3F4B-BEEA-B495-CBB93F924BFF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Google Shape;394;p58">
            <a:extLst>
              <a:ext uri="{FF2B5EF4-FFF2-40B4-BE49-F238E27FC236}">
                <a16:creationId xmlns:a16="http://schemas.microsoft.com/office/drawing/2014/main" id="{25EAD72C-42B1-A0C7-19D2-9EC13E84E3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5;p58">
            <a:extLst>
              <a:ext uri="{FF2B5EF4-FFF2-40B4-BE49-F238E27FC236}">
                <a16:creationId xmlns:a16="http://schemas.microsoft.com/office/drawing/2014/main" id="{D0EB54CC-7DBE-0C3C-D80A-4B902C56EC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65009" b="7351"/>
          <a:stretch/>
        </p:blipFill>
        <p:spPr>
          <a:xfrm>
            <a:off x="3979372" y="2186846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AE305FE-F0DE-0483-3D4F-5E88E0AA9DF4}"/>
              </a:ext>
            </a:extLst>
          </p:cNvPr>
          <p:cNvSpPr/>
          <p:nvPr/>
        </p:nvSpPr>
        <p:spPr>
          <a:xfrm rot="3839491">
            <a:off x="5449800" y="520593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4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79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345000" y="5849361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875BF-1992-D020-58BC-509B1C3538A8}"/>
              </a:ext>
            </a:extLst>
          </p:cNvPr>
          <p:cNvSpPr txBox="1"/>
          <p:nvPr/>
        </p:nvSpPr>
        <p:spPr>
          <a:xfrm>
            <a:off x="9287463" y="2173362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LM pretraining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8E521-16D0-220D-BF16-DA9D97C6EF71}"/>
              </a:ext>
            </a:extLst>
          </p:cNvPr>
          <p:cNvSpPr txBox="1"/>
          <p:nvPr/>
        </p:nvSpPr>
        <p:spPr>
          <a:xfrm>
            <a:off x="9018936" y="2835256"/>
            <a:ext cx="2352955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vanilla GPT3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2744D-3F4D-E267-4A96-8319810011E0}"/>
              </a:ext>
            </a:extLst>
          </p:cNvPr>
          <p:cNvSpPr txBox="1"/>
          <p:nvPr/>
        </p:nvSpPr>
        <p:spPr>
          <a:xfrm>
            <a:off x="8791057" y="3642371"/>
            <a:ext cx="2816708" cy="299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GPT3-instruct (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davinci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-001</a:t>
            </a:r>
            <a:r>
              <a:rPr lang="en-US" sz="1600" dirty="0">
                <a:latin typeface="Avenir Book" panose="02000503020000020003" pitchFamily="2" charset="0"/>
              </a:rPr>
              <a:t>)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77C6F4-219A-1D76-2EFB-45DDB5CAE82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0195414" y="2472426"/>
            <a:ext cx="1" cy="3628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C26D14-3A57-7884-A1EC-7D4A51302DD2}"/>
              </a:ext>
            </a:extLst>
          </p:cNvPr>
          <p:cNvSpPr txBox="1"/>
          <p:nvPr/>
        </p:nvSpPr>
        <p:spPr>
          <a:xfrm>
            <a:off x="10138602" y="3220089"/>
            <a:ext cx="1815903" cy="299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Avenir Book" panose="02000503020000020003" pitchFamily="2" charset="0"/>
              </a:rPr>
              <a:t>+ i</a:t>
            </a:r>
            <a:r>
              <a:rPr lang="en-US" sz="1600">
                <a:solidFill>
                  <a:schemeClr val="tx1"/>
                </a:solidFill>
                <a:latin typeface="Avenir Book" panose="02000503020000020003" pitchFamily="2" charset="0"/>
              </a:rPr>
              <a:t>nstruct-tuning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FEC9BD-A87E-437D-0CFB-AE45B627F4E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195414" y="3134320"/>
            <a:ext cx="3997" cy="50805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641095-AA27-2136-E76A-C25A9A9E3C2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54" name="Google Shape;394;p58">
              <a:extLst>
                <a:ext uri="{FF2B5EF4-FFF2-40B4-BE49-F238E27FC236}">
                  <a16:creationId xmlns:a16="http://schemas.microsoft.com/office/drawing/2014/main" id="{447F13E3-F2BB-D46F-75AB-74421B468B1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B05D49E-3F4B-BEEA-B495-CBB93F924BFF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Google Shape;394;p58">
            <a:extLst>
              <a:ext uri="{FF2B5EF4-FFF2-40B4-BE49-F238E27FC236}">
                <a16:creationId xmlns:a16="http://schemas.microsoft.com/office/drawing/2014/main" id="{25EAD72C-42B1-A0C7-19D2-9EC13E84E3C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95;p58">
            <a:extLst>
              <a:ext uri="{FF2B5EF4-FFF2-40B4-BE49-F238E27FC236}">
                <a16:creationId xmlns:a16="http://schemas.microsoft.com/office/drawing/2014/main" id="{D0EB54CC-7DBE-0C3C-D80A-4B902C56EC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65009" b="7351"/>
          <a:stretch/>
        </p:blipFill>
        <p:spPr>
          <a:xfrm>
            <a:off x="3979372" y="2186846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AE305FE-F0DE-0483-3D4F-5E88E0AA9DF4}"/>
              </a:ext>
            </a:extLst>
          </p:cNvPr>
          <p:cNvSpPr/>
          <p:nvPr/>
        </p:nvSpPr>
        <p:spPr>
          <a:xfrm rot="3839491">
            <a:off x="5449800" y="520593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EAA9B3-6999-31BE-1861-0ECC0606B2CA}"/>
              </a:ext>
            </a:extLst>
          </p:cNvPr>
          <p:cNvSpPr/>
          <p:nvPr/>
        </p:nvSpPr>
        <p:spPr>
          <a:xfrm>
            <a:off x="6096000" y="4643767"/>
            <a:ext cx="5858505" cy="1351954"/>
          </a:xfrm>
          <a:prstGeom prst="roundRect">
            <a:avLst/>
          </a:prstGeom>
          <a:solidFill>
            <a:srgbClr val="EAEDFD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1" dirty="0">
                <a:solidFill>
                  <a:schemeClr val="tx1"/>
                </a:solidFill>
                <a:latin typeface="Avenir Book" panose="02000503020000020003" pitchFamily="2" charset="0"/>
                <a:cs typeface="Calibri"/>
              </a:rPr>
              <a:t>Noisy, but diverse “self-instruct” data ~ thousands of clean human-written data</a:t>
            </a:r>
            <a:endParaRPr lang="en-US" sz="24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44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5918-7EEA-6325-9331-AF7B857E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6FAB-89C0-7883-8433-244FF3ABC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B3E29-6007-7CFB-C1CC-DE5201AF5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877C11-D316-341D-468F-36B5ACB3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99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712CC1-AB5C-5898-87AF-655044318F91}"/>
              </a:ext>
            </a:extLst>
          </p:cNvPr>
          <p:cNvSpPr txBox="1"/>
          <p:nvPr/>
        </p:nvSpPr>
        <p:spPr>
          <a:xfrm>
            <a:off x="14288" y="6500198"/>
            <a:ext cx="1684564" cy="338554"/>
          </a:xfrm>
          <a:prstGeom prst="rect">
            <a:avLst/>
          </a:prstGeom>
          <a:solidFill>
            <a:srgbClr val="D7C9C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[Credit: Jim Fan]</a:t>
            </a:r>
          </a:p>
        </p:txBody>
      </p:sp>
    </p:spTree>
    <p:extLst>
      <p:ext uri="{BB962C8B-B14F-4D97-AF65-F5344CB8AC3E}">
        <p14:creationId xmlns:p14="http://schemas.microsoft.com/office/powerpoint/2010/main" val="353582833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5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80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4865957" y="5048515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433719" y="5761559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DE2E-8BA4-60C1-70B3-7FD54A280355}"/>
              </a:ext>
            </a:extLst>
          </p:cNvPr>
          <p:cNvGrpSpPr/>
          <p:nvPr/>
        </p:nvGrpSpPr>
        <p:grpSpPr>
          <a:xfrm>
            <a:off x="8784744" y="2173362"/>
            <a:ext cx="3371762" cy="2765944"/>
            <a:chOff x="8474640" y="2033470"/>
            <a:chExt cx="3786068" cy="3131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B8BBE-7597-7B85-D147-A3C579E0B326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AB5BA8-AC01-4380-D42C-E7449D97A260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E10E0C-7F91-CA95-6E24-746663972FDE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2E94E3-224F-05BB-C2FF-69007CF5C477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A799A-125D-9B8F-D33B-FE74DE62E016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E8F249-73E6-0298-3476-1F497B11114E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29282C-63BA-D7B0-A27D-43440852895F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BFDD0A-50F0-3D79-1BC8-5162053E2260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D1BBCA-F73C-6458-A044-27E1E4E0A405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635A4BF-0BFB-F077-CD08-7F8ADB0E0BAC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F0AC51-13BB-E1EA-1895-1EDA26E7914C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35" name="Google Shape;394;p58">
              <a:extLst>
                <a:ext uri="{FF2B5EF4-FFF2-40B4-BE49-F238E27FC236}">
                  <a16:creationId xmlns:a16="http://schemas.microsoft.com/office/drawing/2014/main" id="{37AEA163-8BA5-FFCC-60D1-158C2ED4880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9C6F6A-585C-6FA0-9B41-6F963DBFA742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Google Shape;394;p58">
            <a:extLst>
              <a:ext uri="{FF2B5EF4-FFF2-40B4-BE49-F238E27FC236}">
                <a16:creationId xmlns:a16="http://schemas.microsoft.com/office/drawing/2014/main" id="{2D2236EE-5248-9018-C59F-D9C138F6FD5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95;p58">
            <a:extLst>
              <a:ext uri="{FF2B5EF4-FFF2-40B4-BE49-F238E27FC236}">
                <a16:creationId xmlns:a16="http://schemas.microsoft.com/office/drawing/2014/main" id="{C73C29B4-3953-01B1-3298-CCFBB9EC796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34387" b="7351"/>
          <a:stretch/>
        </p:blipFill>
        <p:spPr>
          <a:xfrm>
            <a:off x="3979372" y="2186846"/>
            <a:ext cx="2663593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2E4379-3B09-2C17-612F-0912383CE73D}"/>
              </a:ext>
            </a:extLst>
          </p:cNvPr>
          <p:cNvSpPr/>
          <p:nvPr/>
        </p:nvSpPr>
        <p:spPr>
          <a:xfrm rot="3839491">
            <a:off x="6370077" y="5280427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9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6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81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4865957" y="5048515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6547DD-EA22-921A-B5F6-C34F174C38E0}"/>
              </a:ext>
            </a:extLst>
          </p:cNvPr>
          <p:cNvSpPr/>
          <p:nvPr/>
        </p:nvSpPr>
        <p:spPr>
          <a:xfrm rot="3271276">
            <a:off x="6433719" y="5761559"/>
            <a:ext cx="469825" cy="683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FCDE2E-8BA4-60C1-70B3-7FD54A280355}"/>
              </a:ext>
            </a:extLst>
          </p:cNvPr>
          <p:cNvGrpSpPr/>
          <p:nvPr/>
        </p:nvGrpSpPr>
        <p:grpSpPr>
          <a:xfrm>
            <a:off x="8784744" y="2173362"/>
            <a:ext cx="3371762" cy="2765944"/>
            <a:chOff x="8474640" y="2033470"/>
            <a:chExt cx="3786068" cy="3131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BB8BBE-7597-7B85-D147-A3C579E0B326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AB5BA8-AC01-4380-D42C-E7449D97A260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E10E0C-7F91-CA95-6E24-746663972FDE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2E94E3-224F-05BB-C2FF-69007CF5C477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A799A-125D-9B8F-D33B-FE74DE62E016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E8F249-73E6-0298-3476-1F497B11114E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29282C-63BA-D7B0-A27D-43440852895F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9BFDD0A-50F0-3D79-1BC8-5162053E2260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D1BBCA-F73C-6458-A044-27E1E4E0A405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/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solidFill>
                <a:srgbClr val="EAEDFD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Pre-trained on code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   better base LM?</a:t>
                </a:r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50311F5-5335-71DB-B62E-1CBD4720F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35" y="5285723"/>
                <a:ext cx="3635912" cy="112315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635A4BF-0BFB-F077-CD08-7F8ADB0E0BAC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F0AC51-13BB-E1EA-1895-1EDA26E7914C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35" name="Google Shape;394;p58">
              <a:extLst>
                <a:ext uri="{FF2B5EF4-FFF2-40B4-BE49-F238E27FC236}">
                  <a16:creationId xmlns:a16="http://schemas.microsoft.com/office/drawing/2014/main" id="{37AEA163-8BA5-FFCC-60D1-158C2ED4880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9C6F6A-585C-6FA0-9B41-6F963DBFA742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Google Shape;394;p58">
            <a:extLst>
              <a:ext uri="{FF2B5EF4-FFF2-40B4-BE49-F238E27FC236}">
                <a16:creationId xmlns:a16="http://schemas.microsoft.com/office/drawing/2014/main" id="{2D2236EE-5248-9018-C59F-D9C138F6FD5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95;p58">
            <a:extLst>
              <a:ext uri="{FF2B5EF4-FFF2-40B4-BE49-F238E27FC236}">
                <a16:creationId xmlns:a16="http://schemas.microsoft.com/office/drawing/2014/main" id="{C73C29B4-3953-01B1-3298-CCFBB9EC796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r="34387" b="7351"/>
          <a:stretch/>
        </p:blipFill>
        <p:spPr>
          <a:xfrm>
            <a:off x="3979372" y="2186846"/>
            <a:ext cx="2663593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2E4379-3B09-2C17-612F-0912383CE73D}"/>
              </a:ext>
            </a:extLst>
          </p:cNvPr>
          <p:cNvSpPr/>
          <p:nvPr/>
        </p:nvSpPr>
        <p:spPr>
          <a:xfrm rot="3839491">
            <a:off x="6370077" y="5280427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7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Evaluation on User-Oriented Instructions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82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71954" y="1333230"/>
            <a:ext cx="9284704" cy="642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FCA8E81-6B7F-2801-F35D-CE7E6CAB7159}"/>
              </a:ext>
            </a:extLst>
          </p:cNvPr>
          <p:cNvGrpSpPr/>
          <p:nvPr/>
        </p:nvGrpSpPr>
        <p:grpSpPr>
          <a:xfrm>
            <a:off x="8550557" y="2173362"/>
            <a:ext cx="3605948" cy="3869486"/>
            <a:chOff x="8211678" y="2033470"/>
            <a:chExt cx="4049030" cy="43804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B690-25E7-B755-D2E2-F5FB0CDA496B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E520F-5962-DAD9-6C44-A7AAFB7B7937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00E4FE-7453-A3DA-57BF-81A1C8D87F48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9324DA-0F44-76BF-FA98-935B3555A3FD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F1E7C9-3EAC-35B9-68C3-D0292378C82A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FD991B-1C6D-92BF-9093-FDE3D121DF83}"/>
                </a:ext>
              </a:extLst>
            </p:cNvPr>
            <p:cNvSpPr txBox="1"/>
            <p:nvPr/>
          </p:nvSpPr>
          <p:spPr>
            <a:xfrm>
              <a:off x="10105664" y="5770388"/>
              <a:ext cx="1748940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</a:t>
              </a:r>
              <a:b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-003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A25C31-2851-57E9-A120-B3089B29D693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C2311-C754-9571-D369-4247094AADAA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B033B3-0B23-DF90-2E93-FE699BE0336B}"/>
                </a:ext>
              </a:extLst>
            </p:cNvPr>
            <p:cNvSpPr txBox="1"/>
            <p:nvPr/>
          </p:nvSpPr>
          <p:spPr>
            <a:xfrm>
              <a:off x="8211678" y="5771900"/>
              <a:ext cx="1748940" cy="6420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ChatGPT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FD30E1-F4C8-F712-462A-5A3307E893E5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F79D9F-2B3C-147A-88B5-0E05A57BA39C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31E516-617D-4A70-9A39-624867FFC36F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flipH="1">
              <a:off x="9086148" y="5164643"/>
              <a:ext cx="969898" cy="6072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4BA42F-EC82-43A2-9418-07F5E7F990CF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10056046" y="5164643"/>
              <a:ext cx="924088" cy="60574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35B8F-B500-0342-BB38-14514C678D3C}"/>
                </a:ext>
              </a:extLst>
            </p:cNvPr>
            <p:cNvSpPr txBox="1"/>
            <p:nvPr/>
          </p:nvSpPr>
          <p:spPr>
            <a:xfrm>
              <a:off x="9438135" y="5330398"/>
              <a:ext cx="1141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RLHF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A22592-064A-69C3-B503-2B7A1B8F18A7}"/>
              </a:ext>
            </a:extLst>
          </p:cNvPr>
          <p:cNvGrpSpPr>
            <a:grpSpLocks noChangeAspect="1"/>
          </p:cNvGrpSpPr>
          <p:nvPr/>
        </p:nvGrpSpPr>
        <p:grpSpPr>
          <a:xfrm>
            <a:off x="698447" y="2188679"/>
            <a:ext cx="2424518" cy="4381421"/>
            <a:chOff x="1303233" y="2495538"/>
            <a:chExt cx="2149963" cy="3671031"/>
          </a:xfrm>
        </p:grpSpPr>
        <p:pic>
          <p:nvPicPr>
            <p:cNvPr id="48" name="Google Shape;394;p58">
              <a:extLst>
                <a:ext uri="{FF2B5EF4-FFF2-40B4-BE49-F238E27FC236}">
                  <a16:creationId xmlns:a16="http://schemas.microsoft.com/office/drawing/2014/main" id="{77D8433F-DBF4-23C2-74D7-E4A1EC7C1BC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0760" b="4215"/>
            <a:stretch/>
          </p:blipFill>
          <p:spPr>
            <a:xfrm>
              <a:off x="1303233" y="2495538"/>
              <a:ext cx="1747954" cy="3671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81CD9E4-96A4-DBFE-51C9-2688730BC5AE}"/>
                </a:ext>
              </a:extLst>
            </p:cNvPr>
            <p:cNvSpPr/>
            <p:nvPr/>
          </p:nvSpPr>
          <p:spPr>
            <a:xfrm rot="3839491">
              <a:off x="2587854" y="5258074"/>
              <a:ext cx="552994" cy="1177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Google Shape;394;p58">
            <a:extLst>
              <a:ext uri="{FF2B5EF4-FFF2-40B4-BE49-F238E27FC236}">
                <a16:creationId xmlns:a16="http://schemas.microsoft.com/office/drawing/2014/main" id="{C84D312B-B0D7-2B78-5C65-74BC340C17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0333" b="7351"/>
          <a:stretch/>
        </p:blipFill>
        <p:spPr>
          <a:xfrm>
            <a:off x="2669618" y="2188677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95;p58">
            <a:extLst>
              <a:ext uri="{FF2B5EF4-FFF2-40B4-BE49-F238E27FC236}">
                <a16:creationId xmlns:a16="http://schemas.microsoft.com/office/drawing/2014/main" id="{2B938E81-6CA6-AACC-8AE5-BFE419069A6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b="7351"/>
          <a:stretch/>
        </p:blipFill>
        <p:spPr>
          <a:xfrm>
            <a:off x="3979372" y="2186846"/>
            <a:ext cx="4059516" cy="4237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08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8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Summary Thus Far </a:t>
            </a:r>
            <a:endParaRPr dirty="0"/>
          </a:p>
        </p:txBody>
      </p:sp>
      <p:sp>
        <p:nvSpPr>
          <p:cNvPr id="420" name="Google Shape;420;p61"/>
          <p:cNvSpPr txBox="1">
            <a:spLocks noGrp="1"/>
          </p:cNvSpPr>
          <p:nvPr>
            <p:ph idx="1"/>
          </p:nvPr>
        </p:nvSpPr>
        <p:spPr>
          <a:xfrm>
            <a:off x="838200" y="1514475"/>
            <a:ext cx="10515600" cy="5105266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diversity seems to be necessary for building successful generalist models.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don’t understand how to </a:t>
            </a:r>
            <a:r>
              <a:rPr lang="en" dirty="0">
                <a:solidFill>
                  <a:srgbClr val="C00000"/>
                </a:solidFill>
              </a:rPr>
              <a:t>maximize </a:t>
            </a:r>
            <a:r>
              <a:rPr lang="en" dirty="0"/>
              <a:t>the diversity of “alignment” data. </a:t>
            </a:r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609585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Self-Instruct: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Rely on creativity induced by an LLM’s themselves. </a:t>
            </a:r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Applicable to a broad range of LLMs.</a:t>
            </a:r>
            <a:endParaRPr dirty="0"/>
          </a:p>
          <a:p>
            <a:pPr marL="1066785" lvl="1" indent="-457189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</a:pPr>
            <a:r>
              <a:rPr lang="en" dirty="0"/>
              <a:t>Stanford Alpaca is based on “Self-Instruct” data. </a:t>
            </a:r>
          </a:p>
        </p:txBody>
      </p:sp>
      <p:sp>
        <p:nvSpPr>
          <p:cNvPr id="419" name="Google Shape;419;p61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83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CB4ED2-3E5A-42D0-987C-35AE7BD42C9C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(* See also concurrent work: Unnatural-Instructions [</a:t>
            </a:r>
            <a:r>
              <a:rPr lang="en-US" sz="1400" dirty="0" err="1">
                <a:latin typeface="Avenir Book" panose="02000503020000020003" pitchFamily="2" charset="0"/>
              </a:rPr>
              <a:t>Honovich</a:t>
            </a:r>
            <a:r>
              <a:rPr lang="en-US" sz="1400" dirty="0">
                <a:latin typeface="Avenir Book" panose="02000503020000020003" pitchFamily="2" charset="0"/>
              </a:rPr>
              <a:t> et al. 2022] and Self-Chat [Xu et al. 2023] )</a:t>
            </a:r>
          </a:p>
        </p:txBody>
      </p:sp>
    </p:spTree>
    <p:extLst>
      <p:ext uri="{BB962C8B-B14F-4D97-AF65-F5344CB8AC3E}">
        <p14:creationId xmlns:p14="http://schemas.microsoft.com/office/powerpoint/2010/main" val="14557289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82626FD-54D8-A28D-5457-AFBE78DB11D3}"/>
              </a:ext>
            </a:extLst>
          </p:cNvPr>
          <p:cNvSpPr/>
          <p:nvPr/>
        </p:nvSpPr>
        <p:spPr>
          <a:xfrm>
            <a:off x="2625898" y="4071388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ED32-0D2A-285E-487A-88CB7C7B351B}"/>
              </a:ext>
            </a:extLst>
          </p:cNvPr>
          <p:cNvSpPr txBox="1"/>
          <p:nvPr/>
        </p:nvSpPr>
        <p:spPr>
          <a:xfrm>
            <a:off x="2413092" y="5629540"/>
            <a:ext cx="369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Diverse contexts</a:t>
            </a:r>
          </a:p>
        </p:txBody>
      </p:sp>
    </p:spTree>
    <p:extLst>
      <p:ext uri="{BB962C8B-B14F-4D97-AF65-F5344CB8AC3E}">
        <p14:creationId xmlns:p14="http://schemas.microsoft.com/office/powerpoint/2010/main" val="242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So, we used LM to generate data for aligning </a:t>
            </a:r>
            <a:r>
              <a:rPr lang="en-US" dirty="0">
                <a:solidFill>
                  <a:srgbClr val="C00000"/>
                </a:solidFill>
              </a:rPr>
              <a:t>itself</a:t>
            </a:r>
            <a:r>
              <a:rPr lang="en-US" dirty="0"/>
              <a:t>?? </a:t>
            </a:r>
          </a:p>
          <a:p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 a Sec …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oogle Shape;394;p58">
            <a:extLst>
              <a:ext uri="{FF2B5EF4-FFF2-40B4-BE49-F238E27FC236}">
                <a16:creationId xmlns:a16="http://schemas.microsoft.com/office/drawing/2014/main" id="{B4C5D998-E046-3CB9-F5F5-FF98437065D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l="80333" b="7351"/>
          <a:stretch/>
        </p:blipFill>
        <p:spPr>
          <a:xfrm>
            <a:off x="9299852" y="346935"/>
            <a:ext cx="1325866" cy="423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5;p58">
            <a:extLst>
              <a:ext uri="{FF2B5EF4-FFF2-40B4-BE49-F238E27FC236}">
                <a16:creationId xmlns:a16="http://schemas.microsoft.com/office/drawing/2014/main" id="{47E93EB4-7A15-61C7-AFA6-D48F0076540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 r="65009" b="7351"/>
          <a:stretch/>
        </p:blipFill>
        <p:spPr>
          <a:xfrm>
            <a:off x="10609606" y="345104"/>
            <a:ext cx="142046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D4284-7FA0-FBCB-3965-DB4699003A2E}"/>
              </a:ext>
            </a:extLst>
          </p:cNvPr>
          <p:cNvSpPr/>
          <p:nvPr/>
        </p:nvSpPr>
        <p:spPr>
          <a:xfrm rot="3839491">
            <a:off x="11740981" y="3622045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0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 a Sec …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F953A-6B4F-C228-D82D-F922481D4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9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Fundamentally, what is the role of post hoc alignment (</a:t>
            </a:r>
            <a:r>
              <a:rPr lang="en-US" dirty="0">
                <a:solidFill>
                  <a:srgbClr val="0044F9"/>
                </a:solidFill>
              </a:rPr>
              <a:t>step #2/3</a:t>
            </a:r>
            <a:r>
              <a:rPr lang="en-US" dirty="0"/>
              <a:t>)?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Teaching </a:t>
            </a:r>
            <a:r>
              <a:rPr lang="en-US" dirty="0"/>
              <a:t>LM knowledge of </a:t>
            </a:r>
            <a:r>
              <a:rPr lang="en-US" dirty="0">
                <a:solidFill>
                  <a:srgbClr val="C00000"/>
                </a:solidFill>
              </a:rPr>
              <a:t>new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Lightly modify</a:t>
            </a:r>
            <a:r>
              <a:rPr lang="en-US" dirty="0"/>
              <a:t> LM so it can articulate its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knowledge of tasks?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(+ put guardrails for what it can articulate) 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 a Sec …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142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Fundamentally, what is the role of post hoc alignment (</a:t>
            </a:r>
            <a:r>
              <a:rPr lang="en-US" dirty="0">
                <a:solidFill>
                  <a:srgbClr val="0044F9"/>
                </a:solidFill>
              </a:rPr>
              <a:t>step #2/3</a:t>
            </a:r>
            <a:r>
              <a:rPr lang="en-US" dirty="0"/>
              <a:t>)?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Teaching </a:t>
            </a:r>
            <a:r>
              <a:rPr lang="en-US" dirty="0"/>
              <a:t>LM knowledge of </a:t>
            </a:r>
            <a:r>
              <a:rPr lang="en-US" dirty="0">
                <a:solidFill>
                  <a:srgbClr val="C00000"/>
                </a:solidFill>
              </a:rPr>
              <a:t>new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Lightly modify</a:t>
            </a:r>
            <a:r>
              <a:rPr lang="en-US" dirty="0"/>
              <a:t> LM so it can articulate its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knowledge of tasks?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(+ put guardrails for what it can articulate) 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</a:t>
            </a:r>
            <a:r>
              <a:rPr lang="en-US" dirty="0">
                <a:solidFill>
                  <a:srgbClr val="C00000"/>
                </a:solidFill>
              </a:rPr>
              <a:t>What to Invest In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20E62D-6BD3-A6B0-9114-6490B252ED7E}"/>
              </a:ext>
            </a:extLst>
          </p:cNvPr>
          <p:cNvSpPr/>
          <p:nvPr/>
        </p:nvSpPr>
        <p:spPr>
          <a:xfrm>
            <a:off x="7262192" y="3634764"/>
            <a:ext cx="4070815" cy="831520"/>
          </a:xfrm>
          <a:prstGeom prst="wedgeRoundRectCallout">
            <a:avLst>
              <a:gd name="adj1" fmla="val -55897"/>
              <a:gd name="adj2" fmla="val -31548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Make it more efficient, possibly with minimal human labor.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72E665-34F3-6750-56B1-F5F0F1EAC22C}"/>
              </a:ext>
            </a:extLst>
          </p:cNvPr>
          <p:cNvSpPr/>
          <p:nvPr/>
        </p:nvSpPr>
        <p:spPr>
          <a:xfrm>
            <a:off x="7262192" y="2102219"/>
            <a:ext cx="4070815" cy="831520"/>
          </a:xfrm>
          <a:prstGeom prst="wedgeRoundRectCallout">
            <a:avLst>
              <a:gd name="adj1" fmla="val -55571"/>
              <a:gd name="adj2" fmla="val -14017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Identify what knowledge needs to be taught. </a:t>
            </a:r>
          </a:p>
        </p:txBody>
      </p:sp>
    </p:spTree>
    <p:extLst>
      <p:ext uri="{BB962C8B-B14F-4D97-AF65-F5344CB8AC3E}">
        <p14:creationId xmlns:p14="http://schemas.microsoft.com/office/powerpoint/2010/main" val="216987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385B8E-981D-5B78-9B58-081113260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2" y="1514475"/>
            <a:ext cx="11244883" cy="4662488"/>
          </a:xfrm>
        </p:spPr>
        <p:txBody>
          <a:bodyPr/>
          <a:lstStyle/>
          <a:p>
            <a:r>
              <a:rPr lang="en-US" dirty="0"/>
              <a:t>Fundamentally, what is the role of post hoc alignment (</a:t>
            </a:r>
            <a:r>
              <a:rPr lang="en-US" dirty="0">
                <a:solidFill>
                  <a:srgbClr val="0044F9"/>
                </a:solidFill>
              </a:rPr>
              <a:t>step #2/3</a:t>
            </a:r>
            <a:r>
              <a:rPr lang="en-US" dirty="0"/>
              <a:t>)?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Teaching </a:t>
            </a:r>
            <a:r>
              <a:rPr lang="en-US" dirty="0"/>
              <a:t>LM knowledge of </a:t>
            </a:r>
            <a:r>
              <a:rPr lang="en-US" dirty="0">
                <a:solidFill>
                  <a:srgbClr val="C00000"/>
                </a:solidFill>
              </a:rPr>
              <a:t>new </a:t>
            </a:r>
            <a:r>
              <a:rPr lang="en-US" dirty="0"/>
              <a:t>tasks?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Lightly modify</a:t>
            </a:r>
            <a:r>
              <a:rPr lang="en-US" dirty="0"/>
              <a:t> LM so it can articulate its </a:t>
            </a:r>
            <a:r>
              <a:rPr lang="en-US" dirty="0">
                <a:solidFill>
                  <a:srgbClr val="C00000"/>
                </a:solidFill>
              </a:rPr>
              <a:t>existing</a:t>
            </a:r>
            <a:r>
              <a:rPr lang="en-US" dirty="0"/>
              <a:t> knowledge of tasks?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1600" dirty="0"/>
              <a:t>(+ put guardrails for what it can articulate) 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62F9-8EFA-7EC2-25E7-748ACF6A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</a:t>
            </a:r>
            <a:r>
              <a:rPr lang="en-US" dirty="0">
                <a:solidFill>
                  <a:srgbClr val="C00000"/>
                </a:solidFill>
              </a:rPr>
              <a:t>What Comes Out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55D2B71-AB03-18D5-E40C-14E2852C94CA}"/>
              </a:ext>
            </a:extLst>
          </p:cNvPr>
          <p:cNvGraphicFramePr/>
          <p:nvPr/>
        </p:nvGraphicFramePr>
        <p:xfrm>
          <a:off x="2478156" y="4744278"/>
          <a:ext cx="7685409" cy="1499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20E62D-6BD3-A6B0-9114-6490B252ED7E}"/>
              </a:ext>
            </a:extLst>
          </p:cNvPr>
          <p:cNvSpPr/>
          <p:nvPr/>
        </p:nvSpPr>
        <p:spPr>
          <a:xfrm>
            <a:off x="7262192" y="3634764"/>
            <a:ext cx="4070815" cy="831520"/>
          </a:xfrm>
          <a:prstGeom prst="wedgeRoundRectCallout">
            <a:avLst>
              <a:gd name="adj1" fmla="val -55897"/>
              <a:gd name="adj2" fmla="val -31548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Unexpected behaviors </a:t>
            </a:r>
            <a:b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could “emerge”.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72E665-34F3-6750-56B1-F5F0F1EAC22C}"/>
              </a:ext>
            </a:extLst>
          </p:cNvPr>
          <p:cNvSpPr/>
          <p:nvPr/>
        </p:nvSpPr>
        <p:spPr>
          <a:xfrm>
            <a:off x="7262192" y="2102219"/>
            <a:ext cx="4070815" cy="831520"/>
          </a:xfrm>
          <a:prstGeom prst="wedgeRoundRectCallout">
            <a:avLst>
              <a:gd name="adj1" fmla="val -55571"/>
              <a:gd name="adj2" fmla="val -14017"/>
              <a:gd name="adj3" fmla="val 16667"/>
            </a:avLst>
          </a:prstGeom>
          <a:solidFill>
            <a:srgbClr val="EAED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venir Book" panose="02000503020000020003" pitchFamily="2" charset="0"/>
              </a:rPr>
              <a:t>It will be as good as the alignment supervision. </a:t>
            </a:r>
          </a:p>
        </p:txBody>
      </p:sp>
    </p:spTree>
    <p:extLst>
      <p:ext uri="{BB962C8B-B14F-4D97-AF65-F5344CB8AC3E}">
        <p14:creationId xmlns:p14="http://schemas.microsoft.com/office/powerpoint/2010/main" val="96314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A9F8-F5D0-B8A6-44C8-AF8B3828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Hurdles</a:t>
            </a:r>
            <a:r>
              <a:rPr lang="en-US" dirty="0"/>
              <a:t> in Adapting LLMs </a:t>
            </a:r>
            <a:br>
              <a:rPr lang="en-US" dirty="0"/>
            </a:br>
            <a:r>
              <a:rPr lang="en-US" dirty="0"/>
              <a:t>to Follow Human Demands”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906CB-725D-22D1-E344-915213BC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8478C-2A4B-8EFC-12C7-B297AF4E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83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2369F-85F6-7C66-2CAD-9588134D6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4DE5CD-094F-8B9D-2699-05C4BE399D1E}"/>
              </a:ext>
            </a:extLst>
          </p:cNvPr>
          <p:cNvGraphicFramePr/>
          <p:nvPr/>
        </p:nvGraphicFramePr>
        <p:xfrm>
          <a:off x="437881" y="-69253"/>
          <a:ext cx="11320529" cy="3658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84C4B8B-505B-1FF3-D281-EDAB4A6970B1}"/>
              </a:ext>
            </a:extLst>
          </p:cNvPr>
          <p:cNvSpPr/>
          <p:nvPr/>
        </p:nvSpPr>
        <p:spPr>
          <a:xfrm>
            <a:off x="6413388" y="4038976"/>
            <a:ext cx="3271234" cy="1261242"/>
          </a:xfrm>
          <a:prstGeom prst="wedgeRoundRectCallout">
            <a:avLst>
              <a:gd name="adj1" fmla="val -18471"/>
              <a:gd name="adj2" fmla="val -66071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RL?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82626FD-54D8-A28D-5457-AFBE78DB11D3}"/>
              </a:ext>
            </a:extLst>
          </p:cNvPr>
          <p:cNvSpPr/>
          <p:nvPr/>
        </p:nvSpPr>
        <p:spPr>
          <a:xfrm>
            <a:off x="2625898" y="4071388"/>
            <a:ext cx="3271234" cy="1261242"/>
          </a:xfrm>
          <a:prstGeom prst="wedgeRoundRectCallout">
            <a:avLst>
              <a:gd name="adj1" fmla="val 31923"/>
              <a:gd name="adj2" fmla="val -6709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Large, high-quality data?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4FE54-0895-485E-8BB3-89729F304154}"/>
              </a:ext>
            </a:extLst>
          </p:cNvPr>
          <p:cNvSpPr txBox="1"/>
          <p:nvPr/>
        </p:nvSpPr>
        <p:spPr>
          <a:xfrm>
            <a:off x="2413092" y="5629540"/>
            <a:ext cx="3696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Diverse contexts</a:t>
            </a:r>
          </a:p>
        </p:txBody>
      </p:sp>
    </p:spTree>
    <p:extLst>
      <p:ext uri="{BB962C8B-B14F-4D97-AF65-F5344CB8AC3E}">
        <p14:creationId xmlns:p14="http://schemas.microsoft.com/office/powerpoint/2010/main" val="302509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RL [in RLHF] Necessary?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0B111-9F3A-BDC6-33C5-26C5BACCE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2280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RL [in RLHF] Necessary?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96D-5DB6-59E4-DED4-C681EFC3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short answer: </a:t>
            </a:r>
            <a:r>
              <a:rPr lang="en-US" dirty="0">
                <a:solidFill>
                  <a:srgbClr val="C00000"/>
                </a:solidFill>
              </a:rPr>
              <a:t>no.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262965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RL [in RLHF] Necessary?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96D-5DB6-59E4-DED4-C681EFC3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short answer: </a:t>
            </a:r>
            <a:r>
              <a:rPr lang="en-US" dirty="0">
                <a:solidFill>
                  <a:srgbClr val="C00000"/>
                </a:solidFill>
              </a:rPr>
              <a:t>no.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598BBD-A167-F919-514B-7F1802F99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379" y="2207245"/>
            <a:ext cx="9247341" cy="43260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306151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for RL: </a:t>
            </a:r>
            <a:r>
              <a:rPr lang="en-US" dirty="0">
                <a:solidFill>
                  <a:srgbClr val="C00000"/>
                </a:solidFill>
              </a:rPr>
              <a:t>Diversity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96D-5DB6-59E4-DED4-C681EFC3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Extensions of “Self-Instruct” will go a long way.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1230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for RL: </a:t>
            </a:r>
            <a:r>
              <a:rPr lang="en-US" dirty="0">
                <a:solidFill>
                  <a:srgbClr val="C00000"/>
                </a:solidFill>
              </a:rPr>
              <a:t>Ease</a:t>
            </a:r>
            <a:r>
              <a:rPr lang="en-US" dirty="0"/>
              <a:t> of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96D-5DB6-59E4-DED4-C681EFC3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Ranking answers is easier than generating them. 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I agree.</a:t>
            </a:r>
          </a:p>
          <a:p>
            <a:endParaRPr lang="en-US" dirty="0"/>
          </a:p>
          <a:p>
            <a:r>
              <a:rPr lang="en-US" dirty="0"/>
              <a:t>Applying ranking feedback does not necessitate RL. </a:t>
            </a:r>
          </a:p>
          <a:p>
            <a:pPr lvl="1"/>
            <a:r>
              <a:rPr lang="en-US" dirty="0"/>
              <a:t>E.g., search engine optimization based on ranking feedback.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93207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B9B6-6AA5-5971-05BA-46D7382A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for RL: </a:t>
            </a:r>
            <a:r>
              <a:rPr lang="en-US" dirty="0">
                <a:solidFill>
                  <a:srgbClr val="C00000"/>
                </a:solidFill>
              </a:rPr>
              <a:t>Reduces</a:t>
            </a:r>
            <a:r>
              <a:rPr lang="en-US" dirty="0"/>
              <a:t> Hallucination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7396D-5DB6-59E4-DED4-C681EFC3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reduce hallucination “we want to encourage the model to answer based on its internal knowledge”, rather than forcing it to improvise.</a:t>
            </a:r>
          </a:p>
          <a:p>
            <a:pPr lvl="1"/>
            <a:endParaRPr lang="en-US" dirty="0"/>
          </a:p>
          <a:p>
            <a:r>
              <a:rPr lang="en-US" dirty="0"/>
              <a:t>Supervised learning on human-labeled data can’t do this, but RL can. =&gt;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agreed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“Self-Instruct” can do this too.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D675-38D8-EC64-9824-EE074B85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F9320-3167-340D-0B97-6B35796FDCC7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Reinforcement Learning for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22816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Models are RLHF-ed Out of Box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</p:spPr>
        <p:txBody>
          <a:bodyPr/>
          <a:lstStyle/>
          <a:p>
            <a:r>
              <a:rPr lang="en-US" dirty="0"/>
              <a:t>LMs that are pre-trained on </a:t>
            </a:r>
            <a:r>
              <a:rPr lang="en-US" dirty="0" err="1"/>
              <a:t>Github</a:t>
            </a:r>
            <a:r>
              <a:rPr lang="en-US" dirty="0"/>
              <a:t>, are </a:t>
            </a:r>
            <a:r>
              <a:rPr lang="en-US" dirty="0">
                <a:solidFill>
                  <a:srgbClr val="C00000"/>
                </a:solidFill>
              </a:rPr>
              <a:t>good</a:t>
            </a:r>
            <a:r>
              <a:rPr lang="en-US" dirty="0"/>
              <a:t> at following human </a:t>
            </a:r>
            <a:r>
              <a:rPr lang="en-US" dirty="0">
                <a:solidFill>
                  <a:srgbClr val="C00000"/>
                </a:solidFill>
              </a:rPr>
              <a:t>intents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particular domain where there is a natural pairing of form and intent.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43613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3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  <a:prstGeom prst="rect">
            <a:avLst/>
          </a:prstGeom>
        </p:spPr>
        <p:txBody>
          <a:bodyPr spcFirstLastPara="1" vert="horz" wrap="square" lIns="91433" tIns="45700" rIns="91433" bIns="4570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Surely You Can’t Deny the Numbers …</a:t>
            </a:r>
            <a:endParaRPr dirty="0"/>
          </a:p>
        </p:txBody>
      </p:sp>
      <p:sp>
        <p:nvSpPr>
          <p:cNvPr id="397" name="Google Shape;397;p58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fld id="{00000000-1234-1234-1234-123412341234}" type="slidenum">
              <a:rPr lang="en" smtClean="0">
                <a:latin typeface="Avenir Book" panose="02000503020000020003" pitchFamily="2" charset="0"/>
              </a:rPr>
              <a:pPr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t>98</a:t>
            </a:fld>
            <a:endParaRPr dirty="0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7AB94B-A56D-0A52-6830-8D348FEDABFE}"/>
              </a:ext>
            </a:extLst>
          </p:cNvPr>
          <p:cNvSpPr txBox="1"/>
          <p:nvPr/>
        </p:nvSpPr>
        <p:spPr>
          <a:xfrm>
            <a:off x="1425826" y="6550223"/>
            <a:ext cx="96716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3"/>
              </a:rPr>
              <a:t>Self-Instruct: Aligning Language Model with Self-Generated Instructions, Wang et al. 2022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CD2F5-D7C4-DEAF-9B2F-9224B725E290}"/>
              </a:ext>
            </a:extLst>
          </p:cNvPr>
          <p:cNvSpPr/>
          <p:nvPr/>
        </p:nvSpPr>
        <p:spPr>
          <a:xfrm rot="3839491">
            <a:off x="6138165" y="5108149"/>
            <a:ext cx="388979" cy="153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393;p58">
            <a:extLst>
              <a:ext uri="{FF2B5EF4-FFF2-40B4-BE49-F238E27FC236}">
                <a16:creationId xmlns:a16="http://schemas.microsoft.com/office/drawing/2014/main" id="{D4E1BB27-3955-84CF-686F-4F3C38EEC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128" r="10092" b="11459"/>
          <a:stretch/>
        </p:blipFill>
        <p:spPr>
          <a:xfrm>
            <a:off x="1619323" y="1458412"/>
            <a:ext cx="9284704" cy="642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FCA8E81-6B7F-2801-F35D-CE7E6CAB7159}"/>
              </a:ext>
            </a:extLst>
          </p:cNvPr>
          <p:cNvGrpSpPr/>
          <p:nvPr/>
        </p:nvGrpSpPr>
        <p:grpSpPr>
          <a:xfrm>
            <a:off x="8550557" y="2173362"/>
            <a:ext cx="3605948" cy="3869486"/>
            <a:chOff x="8211678" y="2033470"/>
            <a:chExt cx="4049030" cy="43804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EB690-25E7-B755-D2E2-F5FB0CDA496B}"/>
                </a:ext>
              </a:extLst>
            </p:cNvPr>
            <p:cNvSpPr txBox="1"/>
            <p:nvPr/>
          </p:nvSpPr>
          <p:spPr>
            <a:xfrm>
              <a:off x="9039131" y="2033470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LM pretraining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E520F-5962-DAD9-6C44-A7AAFB7B7937}"/>
                </a:ext>
              </a:extLst>
            </p:cNvPr>
            <p:cNvSpPr txBox="1"/>
            <p:nvPr/>
          </p:nvSpPr>
          <p:spPr>
            <a:xfrm>
              <a:off x="8737609" y="2782764"/>
              <a:ext cx="264207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vanilla GPT3 (</a:t>
              </a:r>
              <a:r>
                <a:rPr lang="en-US" sz="16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00E4FE-7453-A3DA-57BF-81A1C8D87F48}"/>
                </a:ext>
              </a:extLst>
            </p:cNvPr>
            <p:cNvSpPr txBox="1"/>
            <p:nvPr/>
          </p:nvSpPr>
          <p:spPr>
            <a:xfrm>
              <a:off x="8481730" y="3696455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-001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9324DA-0F44-76BF-FA98-935B3555A3FD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10058647" y="2372024"/>
              <a:ext cx="1" cy="41074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F1E7C9-3EAC-35B9-68C3-D0292378C82A}"/>
                </a:ext>
              </a:extLst>
            </p:cNvPr>
            <p:cNvSpPr txBox="1"/>
            <p:nvPr/>
          </p:nvSpPr>
          <p:spPr>
            <a:xfrm>
              <a:off x="8474640" y="4826089"/>
              <a:ext cx="3162812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-002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FD991B-1C6D-92BF-9093-FDE3D121DF83}"/>
                </a:ext>
              </a:extLst>
            </p:cNvPr>
            <p:cNvSpPr txBox="1"/>
            <p:nvPr/>
          </p:nvSpPr>
          <p:spPr>
            <a:xfrm>
              <a:off x="10105664" y="5770388"/>
              <a:ext cx="1748940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GPT3-instruct </a:t>
              </a:r>
              <a:b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(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davinci</a:t>
              </a:r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-003</a:t>
              </a:r>
              <a:r>
                <a:rPr lang="en-US" sz="1600" dirty="0">
                  <a:latin typeface="Avenir Book" panose="02000503020000020003" pitchFamily="2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A25C31-2851-57E9-A120-B3089B29D693}"/>
                </a:ext>
              </a:extLst>
            </p:cNvPr>
            <p:cNvSpPr txBox="1"/>
            <p:nvPr/>
          </p:nvSpPr>
          <p:spPr>
            <a:xfrm>
              <a:off x="9994854" y="3218412"/>
              <a:ext cx="203903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latin typeface="Avenir Book" panose="02000503020000020003" pitchFamily="2" charset="0"/>
                </a:rPr>
                <a:t>+ i</a:t>
              </a:r>
              <a:r>
                <a:rPr lang="en-US" sz="1600">
                  <a:solidFill>
                    <a:schemeClr val="tx1"/>
                  </a:solidFill>
                  <a:latin typeface="Avenir Book" panose="02000503020000020003" pitchFamily="2" charset="0"/>
                </a:rPr>
                <a:t>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C2311-C754-9571-D369-4247094AADAA}"/>
                </a:ext>
              </a:extLst>
            </p:cNvPr>
            <p:cNvSpPr txBox="1"/>
            <p:nvPr/>
          </p:nvSpPr>
          <p:spPr>
            <a:xfrm>
              <a:off x="10053213" y="4109100"/>
              <a:ext cx="22074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code </a:t>
              </a:r>
              <a:r>
                <a:rPr lang="en-US" sz="1600" dirty="0">
                  <a:latin typeface="Avenir Book" panose="02000503020000020003" pitchFamily="2" charset="0"/>
                </a:rPr>
                <a:t>pre-training + instruct-tuning</a:t>
              </a:r>
              <a:endParaRPr lang="en-US" sz="16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B033B3-0B23-DF90-2E93-FE699BE0336B}"/>
                </a:ext>
              </a:extLst>
            </p:cNvPr>
            <p:cNvSpPr txBox="1"/>
            <p:nvPr/>
          </p:nvSpPr>
          <p:spPr>
            <a:xfrm>
              <a:off x="8211678" y="5771900"/>
              <a:ext cx="1748940" cy="6420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ChatGPT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FD30E1-F4C8-F712-462A-5A3307E893E5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058647" y="3121318"/>
              <a:ext cx="4488" cy="57513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F79D9F-2B3C-147A-88B5-0E05A57BA39C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10056046" y="4035009"/>
              <a:ext cx="7089" cy="79108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31E516-617D-4A70-9A39-624867FFC36F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flipH="1">
              <a:off x="9086148" y="5164643"/>
              <a:ext cx="969898" cy="6072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E4BA42F-EC82-43A2-9418-07F5E7F990CF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10056046" y="5164643"/>
              <a:ext cx="924088" cy="60574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35B8F-B500-0342-BB38-14514C678D3C}"/>
                </a:ext>
              </a:extLst>
            </p:cNvPr>
            <p:cNvSpPr txBox="1"/>
            <p:nvPr/>
          </p:nvSpPr>
          <p:spPr>
            <a:xfrm>
              <a:off x="9438135" y="5330398"/>
              <a:ext cx="114179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+ RLHF</a:t>
              </a:r>
            </a:p>
          </p:txBody>
        </p:sp>
      </p:grpSp>
      <p:pic>
        <p:nvPicPr>
          <p:cNvPr id="47" name="Google Shape;395;p58">
            <a:extLst>
              <a:ext uri="{FF2B5EF4-FFF2-40B4-BE49-F238E27FC236}">
                <a16:creationId xmlns:a16="http://schemas.microsoft.com/office/drawing/2014/main" id="{2B938E81-6CA6-AACC-8AE5-BFE419069A6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2490" b="7351"/>
          <a:stretch/>
        </p:blipFill>
        <p:spPr>
          <a:xfrm>
            <a:off x="4319396" y="2254887"/>
            <a:ext cx="3958419" cy="423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E6FE3-C119-5869-C469-4C4AD9D715AD}"/>
              </a:ext>
            </a:extLst>
          </p:cNvPr>
          <p:cNvSpPr txBox="1"/>
          <p:nvPr/>
        </p:nvSpPr>
        <p:spPr>
          <a:xfrm>
            <a:off x="175710" y="2855485"/>
            <a:ext cx="43839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It is not clear whether these gains are purely due to RL since OpenAI is leveraging its massive query log, raising concerns about test/train overlap. </a:t>
            </a:r>
          </a:p>
        </p:txBody>
      </p:sp>
    </p:spTree>
    <p:extLst>
      <p:ext uri="{BB962C8B-B14F-4D97-AF65-F5344CB8AC3E}">
        <p14:creationId xmlns:p14="http://schemas.microsoft.com/office/powerpoint/2010/main" val="337324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2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A0EF-BE29-8D26-AF97-6A8288E6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is </a:t>
            </a:r>
            <a:r>
              <a:rPr lang="en-US" dirty="0">
                <a:solidFill>
                  <a:srgbClr val="C00000"/>
                </a:solidFill>
              </a:rPr>
              <a:t>Patchwork</a:t>
            </a:r>
            <a:r>
              <a:rPr lang="en-US" dirty="0"/>
              <a:t> for </a:t>
            </a:r>
            <a:r>
              <a:rPr lang="en-US" dirty="0">
                <a:solidFill>
                  <a:srgbClr val="C00000"/>
                </a:solidFill>
              </a:rPr>
              <a:t>Lack</a:t>
            </a:r>
            <a:r>
              <a:rPr lang="en-US" dirty="0"/>
              <a:t> of Grounding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512A-F545-AF11-F4D4-A408D198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helps LMs learn (ground) the communicative </a:t>
            </a:r>
            <a:r>
              <a:rPr lang="en-US" dirty="0">
                <a:solidFill>
                  <a:srgbClr val="C00000"/>
                </a:solidFill>
              </a:rPr>
              <a:t>intent</a:t>
            </a:r>
            <a:r>
              <a:rPr lang="en-US" dirty="0"/>
              <a:t> of a user who asks for a "summary" in its instruction.</a:t>
            </a:r>
          </a:p>
          <a:p>
            <a:pPr lvl="1"/>
            <a:r>
              <a:rPr lang="en-US" dirty="0"/>
              <a:t>For example, what is </a:t>
            </a:r>
            <a:r>
              <a:rPr lang="en-US" dirty="0">
                <a:solidFill>
                  <a:srgbClr val="C00000"/>
                </a:solidFill>
              </a:rPr>
              <a:t>intended</a:t>
            </a:r>
            <a:r>
              <a:rPr lang="en-US" dirty="0"/>
              <a:t> by “summarize”? The act of producing a summary grounded in the human concept of "summary”. </a:t>
            </a:r>
          </a:p>
          <a:p>
            <a:endParaRPr lang="en-US" dirty="0"/>
          </a:p>
          <a:p>
            <a:r>
              <a:rPr lang="en-US" dirty="0"/>
              <a:t>Not a panacea, but a short-term “band-aid” solution.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107F6-C678-7BD0-FBB4-4B91339A4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21240C-47AF-2F4D-83B3-CC3EDF50F794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2CB14-AACF-5A3C-3FF8-07E011A3BC1F}"/>
              </a:ext>
            </a:extLst>
          </p:cNvPr>
          <p:cNvSpPr txBox="1"/>
          <p:nvPr/>
        </p:nvSpPr>
        <p:spPr>
          <a:xfrm>
            <a:off x="416277" y="6593067"/>
            <a:ext cx="1135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[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  <a:hlinkClick r:id="rId4"/>
              </a:rPr>
              <a:t>Some remarks on Large Language Models, Goldberg 2023</a:t>
            </a:r>
            <a:r>
              <a:rPr lang="en-US" sz="1400" dirty="0">
                <a:solidFill>
                  <a:srgbClr val="595959"/>
                </a:solidFill>
                <a:latin typeface="Avenir Book" panose="02000503020000020003" pitchFamily="2" charset="0"/>
                <a:cs typeface="Arial"/>
              </a:rPr>
              <a:t>]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pic>
        <p:nvPicPr>
          <p:cNvPr id="15" name="Picture 2" descr="Human Behavior,Joint,Boy PNG Clipart - Royalty Free SVG / PNG">
            <a:extLst>
              <a:ext uri="{FF2B5EF4-FFF2-40B4-BE49-F238E27FC236}">
                <a16:creationId xmlns:a16="http://schemas.microsoft.com/office/drawing/2014/main" id="{E5015776-77D5-286D-3956-99172936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19" y="4332637"/>
            <a:ext cx="915139" cy="178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nteractive: Earth Day quiz">
            <a:extLst>
              <a:ext uri="{FF2B5EF4-FFF2-40B4-BE49-F238E27FC236}">
                <a16:creationId xmlns:a16="http://schemas.microsoft.com/office/drawing/2014/main" id="{CE8DF3D0-496E-0E3B-91C6-177DAB5D6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42" y="4481824"/>
            <a:ext cx="1292087" cy="12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F7C55-1308-75B3-6BE6-9F7467D4CE5F}"/>
              </a:ext>
            </a:extLst>
          </p:cNvPr>
          <p:cNvGrpSpPr/>
          <p:nvPr/>
        </p:nvGrpSpPr>
        <p:grpSpPr>
          <a:xfrm>
            <a:off x="8134098" y="4511240"/>
            <a:ext cx="1967125" cy="1262671"/>
            <a:chOff x="5070375" y="3814719"/>
            <a:chExt cx="1967125" cy="126267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E512209-6B90-A6EF-789E-FD92088697CA}"/>
                </a:ext>
              </a:extLst>
            </p:cNvPr>
            <p:cNvSpPr/>
            <p:nvPr/>
          </p:nvSpPr>
          <p:spPr>
            <a:xfrm>
              <a:off x="5300419" y="3814719"/>
              <a:ext cx="1483640" cy="126267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B673F2-9A3B-E7C8-F8A1-C472F47D6B7B}"/>
                </a:ext>
              </a:extLst>
            </p:cNvPr>
            <p:cNvSpPr txBox="1"/>
            <p:nvPr/>
          </p:nvSpPr>
          <p:spPr>
            <a:xfrm>
              <a:off x="5070375" y="3978328"/>
              <a:ext cx="19671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latin typeface="Avenir Book" panose="02000503020000020003" pitchFamily="2" charset="0"/>
                </a:rPr>
                <a:t>LM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260E50-C221-4035-6BFE-A9650399A99F}"/>
              </a:ext>
            </a:extLst>
          </p:cNvPr>
          <p:cNvCxnSpPr>
            <a:cxnSpLocks/>
          </p:cNvCxnSpPr>
          <p:nvPr/>
        </p:nvCxnSpPr>
        <p:spPr>
          <a:xfrm>
            <a:off x="6966723" y="5182679"/>
            <a:ext cx="882503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FC6B8-E12E-17A8-EF2F-8B25CB852F59}"/>
              </a:ext>
            </a:extLst>
          </p:cNvPr>
          <p:cNvCxnSpPr>
            <a:cxnSpLocks/>
          </p:cNvCxnSpPr>
          <p:nvPr/>
        </p:nvCxnSpPr>
        <p:spPr>
          <a:xfrm>
            <a:off x="4044897" y="5182679"/>
            <a:ext cx="882503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8E3B11-A057-A48A-8964-0865C842CCE0}"/>
              </a:ext>
            </a:extLst>
          </p:cNvPr>
          <p:cNvSpPr txBox="1"/>
          <p:nvPr/>
        </p:nvSpPr>
        <p:spPr>
          <a:xfrm>
            <a:off x="3582771" y="4388983"/>
            <a:ext cx="173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Intents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and norms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ED3F2-F56C-8A18-7C0D-6AD15B8E1B0F}"/>
              </a:ext>
            </a:extLst>
          </p:cNvPr>
          <p:cNvSpPr txBox="1"/>
          <p:nvPr/>
        </p:nvSpPr>
        <p:spPr>
          <a:xfrm>
            <a:off x="6567613" y="4411040"/>
            <a:ext cx="173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RLHF or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instruct-tuning</a:t>
            </a:r>
          </a:p>
        </p:txBody>
      </p:sp>
    </p:spTree>
    <p:extLst>
      <p:ext uri="{BB962C8B-B14F-4D97-AF65-F5344CB8AC3E}">
        <p14:creationId xmlns:p14="http://schemas.microsoft.com/office/powerpoint/2010/main" val="611024802"/>
      </p:ext>
    </p:extLst>
  </p:cSld>
  <p:clrMapOvr>
    <a:masterClrMapping/>
  </p:clrMapOvr>
  <p:transition/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AI2 PPT Theme">
  <a:themeElements>
    <a:clrScheme name="AI2 PPT Colors">
      <a:dk1>
        <a:srgbClr val="303845"/>
      </a:dk1>
      <a:lt1>
        <a:srgbClr val="FFFFFF"/>
      </a:lt1>
      <a:dk2>
        <a:srgbClr val="1A4595"/>
      </a:dk2>
      <a:lt2>
        <a:srgbClr val="E8ECF2"/>
      </a:lt2>
      <a:accent1>
        <a:srgbClr val="255ED3"/>
      </a:accent1>
      <a:accent2>
        <a:srgbClr val="00D5FF"/>
      </a:accent2>
      <a:accent3>
        <a:srgbClr val="AEB7C3"/>
      </a:accent3>
      <a:accent4>
        <a:srgbClr val="8879DE"/>
      </a:accent4>
      <a:accent5>
        <a:srgbClr val="FFBB00"/>
      </a:accent5>
      <a:accent6>
        <a:srgbClr val="16C3CF"/>
      </a:accent6>
      <a:hlink>
        <a:srgbClr val="255ED3"/>
      </a:hlink>
      <a:folHlink>
        <a:srgbClr val="265E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2 Presentation Template" id="{8CF36B9A-930F-6C46-B116-42DBDD5C122F}" vid="{37D74BBC-B087-5D4D-857E-2E1958334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AI2 PPT Theme</Template>
  <TotalTime>133924</TotalTime>
  <Words>8219</Words>
  <Application>Microsoft Macintosh PowerPoint</Application>
  <PresentationFormat>Widescreen</PresentationFormat>
  <Paragraphs>1195</Paragraphs>
  <Slides>116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-apple-system</vt:lpstr>
      <vt:lpstr>Arial</vt:lpstr>
      <vt:lpstr>Avenir Book</vt:lpstr>
      <vt:lpstr>Cambria Math</vt:lpstr>
      <vt:lpstr>Consolas</vt:lpstr>
      <vt:lpstr>Corbel</vt:lpstr>
      <vt:lpstr>AI2 PPT Theme</vt:lpstr>
      <vt:lpstr>Ailments of Alignment:   Hurdles in Adapting  Large Language Models  to Follow Human Demands</vt:lpstr>
      <vt:lpstr>Chatbots are the buzz!! </vt:lpstr>
      <vt:lpstr>These Chatbots are Real Generalists! </vt:lpstr>
      <vt:lpstr>These Chatbots are Real Generalists! </vt:lpstr>
      <vt:lpstr>These Chatbots are Real Generalists! </vt:lpstr>
      <vt:lpstr>These Chatbots are Real Generalists! </vt:lpstr>
      <vt:lpstr>Mourning my 2–3-year-old talks!! 😭  </vt:lpstr>
      <vt:lpstr>PowerPoint Presentation</vt:lpstr>
      <vt:lpstr>“Hurdles in Adapting LLMs  to Follow Human Demands”</vt:lpstr>
      <vt:lpstr>“Hurdles in Adapting LLMs  to Follow Human Demands”</vt:lpstr>
      <vt:lpstr>“Hurdles in Adapting LLMs  to Follow Human Demands”</vt:lpstr>
      <vt:lpstr>“Hurdles in Adapting LLMs  to Follow Human Demands”</vt:lpstr>
      <vt:lpstr>“Hurdles in Adapting LLMs  to Follow Human Demands”</vt:lpstr>
      <vt:lpstr>How Did Models Acquire Vast Capabilities?</vt:lpstr>
      <vt:lpstr>How Did Models Acquire Vast Capabilities?</vt:lpstr>
      <vt:lpstr>Language Models </vt:lpstr>
      <vt:lpstr>Language Models </vt:lpstr>
      <vt:lpstr>Language Models </vt:lpstr>
      <vt:lpstr>Language Models </vt:lpstr>
      <vt:lpstr>Language Models </vt:lpstr>
      <vt:lpstr>Language Modeling ≠ Following User Intents</vt:lpstr>
      <vt:lpstr>Language Modeling ≠ Following User Intents</vt:lpstr>
      <vt:lpstr>Language Modeling ≠ Following User Intents</vt:lpstr>
      <vt:lpstr>Language Modeling ≠ Following User Intents</vt:lpstr>
      <vt:lpstr>“Alignment” with Human Intents </vt:lpstr>
      <vt:lpstr>How do we “align” LMs with our articulated intents?</vt:lpstr>
      <vt:lpstr>Approach 1: Behavior Cloning (Supervised Learning)</vt:lpstr>
      <vt:lpstr>Approach 1: Behavior Cloning (Supervised Learning)</vt:lpstr>
      <vt:lpstr>Approach 2: RL w/ Ranking Reward (RLHF)</vt:lpstr>
      <vt:lpstr>Approach 2: RL w/ Ranking Feedback (RLHF)</vt:lpstr>
      <vt:lpstr>Approach 2: RL w/ Ranking Feedback (RLHF)</vt:lpstr>
      <vt:lpstr>Approach 2: RL w/ Ranking Feedback (RLHF)</vt:lpstr>
      <vt:lpstr>Approach 2: RL w/ Ranking Feedback (RLHF)</vt:lpstr>
      <vt:lpstr>Approach 2: RL w/ Ranking Feedback (RLHF)</vt:lpstr>
      <vt:lpstr>Approach 2: RL w/ Ranking Feedback (RLHF)</vt:lpstr>
      <vt:lpstr>Approach 2: RL w/ Ranking Feedback (RLHF)</vt:lpstr>
      <vt:lpstr>Approach 2: RL w/ Ranking Reward (RLHF)</vt:lpstr>
      <vt:lpstr>Putting All-together: ChatGPT Recipe 👨‍🍳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Alignment Supervision</vt:lpstr>
      <vt:lpstr>Alignment Supervision</vt:lpstr>
      <vt:lpstr>Alignment Supervision</vt:lpstr>
      <vt:lpstr>Impact of Supervision Diversity</vt:lpstr>
      <vt:lpstr>Impact of Supervision Diversity</vt:lpstr>
      <vt:lpstr>Not ”Diverse” Data =&gt; Not “Generalist” Model</vt:lpstr>
      <vt:lpstr>Not ”Diverse” Data =&gt; Not “Generalist” Model</vt:lpstr>
      <vt:lpstr>Not ”Diverse” Data =&gt; Not “Generalist” Model</vt:lpstr>
      <vt:lpstr>Not ”Diverse” Data =&gt; Not “Generalist” Model</vt:lpstr>
      <vt:lpstr>Supervision Diversity</vt:lpstr>
      <vt:lpstr>Optimizing for Supervision Diversity: Failures </vt:lpstr>
      <vt:lpstr>Self-Instruct: Aligning Language Models with Self-Generated Instructions </vt:lpstr>
      <vt:lpstr>Can LMs Help with Generating Instruction Data? </vt:lpstr>
      <vt:lpstr>LMs Can be Prompted to Generate Instructions</vt:lpstr>
      <vt:lpstr>LMs Can be Prompted to Generate Instructions</vt:lpstr>
      <vt:lpstr>LMs Can be Prompted to Generate Responses</vt:lpstr>
      <vt:lpstr>LMs Can be Prompted to Generate Responses</vt:lpstr>
      <vt:lpstr>Instruction Data Generation Pipeline</vt:lpstr>
      <vt:lpstr>Instruction Data Generation Pipeline</vt:lpstr>
      <vt:lpstr>Instruction Data Generation Pipeline</vt:lpstr>
      <vt:lpstr>Instruction Data Generation Pipeline</vt:lpstr>
      <vt:lpstr>Instruction Data Generation Pipeline</vt:lpstr>
      <vt:lpstr>Instruction Data Generation Pipeline</vt:lpstr>
      <vt:lpstr>Instruction Data Generation Pipeline</vt:lpstr>
      <vt:lpstr>Generating 52K instructions with GPT3</vt:lpstr>
      <vt:lpstr>Example Tasks Generated by GPT3 (before RLHF)</vt:lpstr>
      <vt:lpstr>Example Tasks Generated by GPT3 (before RLHF)</vt:lpstr>
      <vt:lpstr>Example Tasks Generated by GPT3 (before RLHF)</vt:lpstr>
      <vt:lpstr>How Accurate is This Data?</vt:lpstr>
      <vt:lpstr>Self-Instructing GPT3 </vt:lpstr>
      <vt:lpstr>Evaluation on User-Oriented Instructions</vt:lpstr>
      <vt:lpstr>Evaluation on User-Oriented Instructions</vt:lpstr>
      <vt:lpstr>Evaluation on User-Oriented Instructions</vt:lpstr>
      <vt:lpstr>Evaluation on User-Oriented Instructions</vt:lpstr>
      <vt:lpstr>Evaluation on User-Oriented Instructions</vt:lpstr>
      <vt:lpstr>Summary Thus Far </vt:lpstr>
      <vt:lpstr>PowerPoint Presentation</vt:lpstr>
      <vt:lpstr>But Wait a Sec … </vt:lpstr>
      <vt:lpstr>But Wait a Sec … </vt:lpstr>
      <vt:lpstr>But Wait a Sec … </vt:lpstr>
      <vt:lpstr>Implications for What to Invest In</vt:lpstr>
      <vt:lpstr>Implications for What Comes Out </vt:lpstr>
      <vt:lpstr>PowerPoint Presentation</vt:lpstr>
      <vt:lpstr>Is RL [in RLHF] Necessary? </vt:lpstr>
      <vt:lpstr>Is RL [in RLHF] Necessary? </vt:lpstr>
      <vt:lpstr>Is RL [in RLHF] Necessary? </vt:lpstr>
      <vt:lpstr>Arguments for RL: Diversity</vt:lpstr>
      <vt:lpstr>Arguments for RL: Ease of Feedback</vt:lpstr>
      <vt:lpstr>Arguments for RL: Reduces Hallucination</vt:lpstr>
      <vt:lpstr>Coding Models are RLHF-ed Out of Box </vt:lpstr>
      <vt:lpstr>Surely You Can’t Deny the Numbers …</vt:lpstr>
      <vt:lpstr>RLHF is Patchwork for Lack of Grounding</vt:lpstr>
      <vt:lpstr>PowerPoint Presentation</vt:lpstr>
      <vt:lpstr>Alignment as a Social Process</vt:lpstr>
      <vt:lpstr>One quick grievance … </vt:lpstr>
      <vt:lpstr>How Should We Evaluate Generalist Chatbots? </vt:lpstr>
      <vt:lpstr>No one Knows How to Evaluate Generalist Chatbots!</vt:lpstr>
      <vt:lpstr>No one Knows How to Evaluate Generalist Chatbots!</vt:lpstr>
      <vt:lpstr>No one Knows How to Evaluate Generalist Chatbots!</vt:lpstr>
      <vt:lpstr>No one Knows How to Evaluate Generalist Chatbots!</vt:lpstr>
      <vt:lpstr>No one Knows How to Evaluate Generalist Chatbots!</vt:lpstr>
      <vt:lpstr>No one Knows How to Evaluate Generalist Chatbots!</vt:lpstr>
      <vt:lpstr>Train/Test Split Doesn’t Work Anymore</vt:lpstr>
      <vt:lpstr>Train/Test Split Doesn’t Work Anymore</vt:lpstr>
      <vt:lpstr>Putting All Together</vt:lpstr>
      <vt:lpstr>“Moving Fast and Breaking Things”</vt:lpstr>
      <vt:lpstr>“Moving Fast and Breaking Things”</vt:lpstr>
      <vt:lpstr>A Silver Lining: Lots of Open-Source Activity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UnifiedQA:  Crossing Format Boundaries With a Single QA System</dc:title>
  <dc:creator>Daniel Khashabi</dc:creator>
  <cp:lastModifiedBy>Daniel Khashabi</cp:lastModifiedBy>
  <cp:revision>2771</cp:revision>
  <cp:lastPrinted>2023-04-27T11:55:37Z</cp:lastPrinted>
  <dcterms:created xsi:type="dcterms:W3CDTF">2020-06-18T00:10:56Z</dcterms:created>
  <dcterms:modified xsi:type="dcterms:W3CDTF">2023-04-27T11:57:27Z</dcterms:modified>
</cp:coreProperties>
</file>